
<file path=[Content_Types].xml><?xml version="1.0" encoding="utf-8"?>
<Types xmlns="http://schemas.openxmlformats.org/package/2006/content-types">
  <Default Extension="fntdata" ContentType="application/x-fontdata"/>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ppt/tags/tag18.xml" ContentType="application/vnd.openxmlformats-officedocument.presentationml.tags+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4"/>
  </p:sldMasterIdLst>
  <p:notesMasterIdLst>
    <p:notesMasterId r:id="rId22"/>
  </p:notesMasterIdLst>
  <p:sldIdLst>
    <p:sldId id="256" r:id="rId5"/>
    <p:sldId id="257" r:id="rId6"/>
    <p:sldId id="258" r:id="rId7"/>
    <p:sldId id="259" r:id="rId8"/>
    <p:sldId id="260" r:id="rId9"/>
    <p:sldId id="261" r:id="rId10"/>
    <p:sldId id="262" r:id="rId11"/>
    <p:sldId id="272" r:id="rId12"/>
    <p:sldId id="271" r:id="rId13"/>
    <p:sldId id="263" r:id="rId14"/>
    <p:sldId id="270" r:id="rId15"/>
    <p:sldId id="264" r:id="rId16"/>
    <p:sldId id="265" r:id="rId17"/>
    <p:sldId id="266" r:id="rId18"/>
    <p:sldId id="267" r:id="rId19"/>
    <p:sldId id="268" r:id="rId20"/>
    <p:sldId id="269" r:id="rId21"/>
  </p:sldIdLst>
  <p:sldSz cx="12192000" cy="6858000"/>
  <p:notesSz cx="6858000" cy="9144000"/>
  <p:embeddedFontLst>
    <p:embeddedFont>
      <p:font typeface="Century Gothic" panose="020B0502020202020204" pitchFamily="34" charset="0"/>
      <p:regular r:id="rId23"/>
      <p:bold r:id="rId24"/>
      <p:italic r:id="rId25"/>
      <p:boldItalic r:id="rId26"/>
    </p:embeddedFont>
  </p:embeddedFontLst>
  <p:custDataLst>
    <p:tags r:id="rId27"/>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8" roundtripDataSignature="AMtx7mhlYlCtF+airiOZksSy3UV5ad0gh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02198C4-3087-4945-87E3-76CBB3509B7E}">
  <a:tblStyle styleId="{802198C4-3087-4945-87E3-76CBB3509B7E}"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63" d="100"/>
          <a:sy n="163" d="100"/>
        </p:scale>
        <p:origin x="174" y="16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4.fntdata"/><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3.fntdata"/><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2.fntdata"/><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font" Target="fonts/font1.fntdata"/><Relationship Id="rId28" Type="http://customschemas.google.com/relationships/presentationmetadata" Target="meta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tags" Target="tags/tag1.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63919653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800" dirty="0">
                <a:effectLst/>
                <a:latin typeface="Times New Roman" panose="02020603050405020304" pitchFamily="18" charset="0"/>
                <a:ea typeface="Aptos" panose="020B0004020202020204" pitchFamily="34" charset="0"/>
              </a:rPr>
              <a:t>Hello team! My name is Jonathan, and today I will be presenting my new security policy for Green Pace, which contains core principles, secure coding standards, and best practices that help to prevent potential security vulnerabilities in both our code development and systems architecture.</a:t>
            </a:r>
            <a:endParaRPr dirty="0"/>
          </a:p>
        </p:txBody>
      </p:sp>
      <p:sp>
        <p:nvSpPr>
          <p:cNvPr id="142" name="Google Shape;14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800" dirty="0">
                <a:effectLst/>
                <a:latin typeface="Times New Roman" panose="02020603050405020304" pitchFamily="18" charset="0"/>
                <a:ea typeface="Aptos" panose="020B0004020202020204" pitchFamily="34" charset="0"/>
              </a:rPr>
              <a:t>This is my first example using a negative test. This function verifies that an </a:t>
            </a:r>
            <a:r>
              <a:rPr lang="en-US" sz="1800" dirty="0" err="1">
                <a:effectLst/>
                <a:latin typeface="Times New Roman" panose="02020603050405020304" pitchFamily="18" charset="0"/>
                <a:ea typeface="Aptos" panose="020B0004020202020204" pitchFamily="34" charset="0"/>
              </a:rPr>
              <a:t>out_of_range</a:t>
            </a:r>
            <a:r>
              <a:rPr lang="en-US" sz="1800" dirty="0">
                <a:effectLst/>
                <a:latin typeface="Times New Roman" panose="02020603050405020304" pitchFamily="18" charset="0"/>
                <a:ea typeface="Aptos" panose="020B0004020202020204" pitchFamily="34" charset="0"/>
              </a:rPr>
              <a:t> exception is thrown when an index that is out of bounds is attempted to be accessed. I do this by first adding five entries to the collection, verifying the collection is a size of 5, and then attempting to access index 8, which does not exist. In this case, the exception is thrown and the test is passed. </a:t>
            </a: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a:extLst>
            <a:ext uri="{FF2B5EF4-FFF2-40B4-BE49-F238E27FC236}">
              <a16:creationId xmlns:a16="http://schemas.microsoft.com/office/drawing/2014/main" id="{24CD861E-C570-581C-41BE-0F9069588F19}"/>
            </a:ext>
          </a:extLst>
        </p:cNvPr>
        <p:cNvGrpSpPr/>
        <p:nvPr/>
      </p:nvGrpSpPr>
      <p:grpSpPr>
        <a:xfrm>
          <a:off x="0" y="0"/>
          <a:ext cx="0" cy="0"/>
          <a:chOff x="0" y="0"/>
          <a:chExt cx="0" cy="0"/>
        </a:xfrm>
      </p:grpSpPr>
      <p:sp>
        <p:nvSpPr>
          <p:cNvPr id="192" name="Google Shape;192;g9504e29505_0_0:notes">
            <a:extLst>
              <a:ext uri="{FF2B5EF4-FFF2-40B4-BE49-F238E27FC236}">
                <a16:creationId xmlns:a16="http://schemas.microsoft.com/office/drawing/2014/main" id="{43028410-56B4-D554-DDA4-EF99D62544F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a:extLst>
              <a:ext uri="{FF2B5EF4-FFF2-40B4-BE49-F238E27FC236}">
                <a16:creationId xmlns:a16="http://schemas.microsoft.com/office/drawing/2014/main" id="{F755C15A-B886-1696-8C96-075EE3851640}"/>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800" dirty="0">
                <a:effectLst/>
                <a:latin typeface="Times New Roman" panose="02020603050405020304" pitchFamily="18" charset="0"/>
                <a:ea typeface="Aptos" panose="020B0004020202020204" pitchFamily="34" charset="0"/>
              </a:rPr>
              <a:t>My fourth and final example of unit testing is my second negative test. This one checks to see if a </a:t>
            </a:r>
            <a:r>
              <a:rPr lang="en-US" sz="1800" dirty="0" err="1">
                <a:effectLst/>
                <a:latin typeface="Times New Roman" panose="02020603050405020304" pitchFamily="18" charset="0"/>
                <a:ea typeface="Aptos" panose="020B0004020202020204" pitchFamily="34" charset="0"/>
              </a:rPr>
              <a:t>length_error</a:t>
            </a:r>
            <a:r>
              <a:rPr lang="en-US" sz="1800" dirty="0">
                <a:effectLst/>
                <a:latin typeface="Times New Roman" panose="02020603050405020304" pitchFamily="18" charset="0"/>
                <a:ea typeface="Aptos" panose="020B0004020202020204" pitchFamily="34" charset="0"/>
              </a:rPr>
              <a:t> exception is thrown when attempting to assign a number of elements to the collection that is greater than the </a:t>
            </a:r>
            <a:r>
              <a:rPr lang="en-US" sz="1800" dirty="0" err="1">
                <a:effectLst/>
                <a:latin typeface="Times New Roman" panose="02020603050405020304" pitchFamily="18" charset="0"/>
                <a:ea typeface="Aptos" panose="020B0004020202020204" pitchFamily="34" charset="0"/>
              </a:rPr>
              <a:t>max_size</a:t>
            </a:r>
            <a:r>
              <a:rPr lang="en-US" sz="1800" dirty="0">
                <a:effectLst/>
                <a:latin typeface="Times New Roman" panose="02020603050405020304" pitchFamily="18" charset="0"/>
                <a:ea typeface="Aptos" panose="020B0004020202020204" pitchFamily="34" charset="0"/>
              </a:rPr>
              <a:t> variable. This is done simply by creating a variable that is the </a:t>
            </a:r>
            <a:r>
              <a:rPr lang="en-US" sz="1800" dirty="0" err="1">
                <a:effectLst/>
                <a:latin typeface="Times New Roman" panose="02020603050405020304" pitchFamily="18" charset="0"/>
                <a:ea typeface="Aptos" panose="020B0004020202020204" pitchFamily="34" charset="0"/>
              </a:rPr>
              <a:t>max_size</a:t>
            </a:r>
            <a:r>
              <a:rPr lang="en-US" sz="1800" dirty="0">
                <a:effectLst/>
                <a:latin typeface="Times New Roman" panose="02020603050405020304" pitchFamily="18" charset="0"/>
                <a:ea typeface="Aptos" panose="020B0004020202020204" pitchFamily="34" charset="0"/>
              </a:rPr>
              <a:t> variable plus one. These elements are then assigned to the collection, which causes the </a:t>
            </a:r>
            <a:r>
              <a:rPr lang="en-US" sz="1800" dirty="0" err="1">
                <a:effectLst/>
                <a:latin typeface="Times New Roman" panose="02020603050405020304" pitchFamily="18" charset="0"/>
                <a:ea typeface="Aptos" panose="020B0004020202020204" pitchFamily="34" charset="0"/>
              </a:rPr>
              <a:t>length_error</a:t>
            </a:r>
            <a:r>
              <a:rPr lang="en-US" sz="1800" dirty="0">
                <a:effectLst/>
                <a:latin typeface="Times New Roman" panose="02020603050405020304" pitchFamily="18" charset="0"/>
                <a:ea typeface="Aptos" panose="020B0004020202020204" pitchFamily="34" charset="0"/>
              </a:rPr>
              <a:t> exception to be thrown and the test to pass. Unit testing is an important part of Green Pace’s development cycle, which utilizes the </a:t>
            </a:r>
            <a:r>
              <a:rPr lang="en-US" sz="1800" dirty="0" err="1">
                <a:effectLst/>
                <a:latin typeface="Times New Roman" panose="02020603050405020304" pitchFamily="18" charset="0"/>
                <a:ea typeface="Aptos" panose="020B0004020202020204" pitchFamily="34" charset="0"/>
              </a:rPr>
              <a:t>DevSecOps</a:t>
            </a:r>
            <a:r>
              <a:rPr lang="en-US" sz="1800" dirty="0">
                <a:effectLst/>
                <a:latin typeface="Times New Roman" panose="02020603050405020304" pitchFamily="18" charset="0"/>
                <a:ea typeface="Aptos" panose="020B0004020202020204" pitchFamily="34" charset="0"/>
              </a:rPr>
              <a:t> pipeline. </a:t>
            </a:r>
            <a:endParaRPr dirty="0"/>
          </a:p>
        </p:txBody>
      </p:sp>
    </p:spTree>
    <p:extLst>
      <p:ext uri="{BB962C8B-B14F-4D97-AF65-F5344CB8AC3E}">
        <p14:creationId xmlns:p14="http://schemas.microsoft.com/office/powerpoint/2010/main" val="14594826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800" dirty="0">
                <a:effectLst/>
                <a:latin typeface="Times New Roman" panose="02020603050405020304" pitchFamily="18" charset="0"/>
                <a:ea typeface="Aptos" panose="020B0004020202020204" pitchFamily="34" charset="0"/>
              </a:rPr>
              <a:t>This diagram is a visual representation of the </a:t>
            </a:r>
            <a:r>
              <a:rPr lang="en-US" sz="1800" dirty="0" err="1">
                <a:effectLst/>
                <a:latin typeface="Times New Roman" panose="02020603050405020304" pitchFamily="18" charset="0"/>
                <a:ea typeface="Aptos" panose="020B0004020202020204" pitchFamily="34" charset="0"/>
              </a:rPr>
              <a:t>DevSecOps</a:t>
            </a:r>
            <a:r>
              <a:rPr lang="en-US" sz="1800" dirty="0">
                <a:effectLst/>
                <a:latin typeface="Times New Roman" panose="02020603050405020304" pitchFamily="18" charset="0"/>
                <a:ea typeface="Aptos" panose="020B0004020202020204" pitchFamily="34" charset="0"/>
              </a:rPr>
              <a:t> pipeline and identifies the various phases of development a project goes through across both pre-production and production. The unit testing showed earlier would usually occur in the verify and test phase of pre-production. Automation plays a key role in ensuring security is integrated throughout each stage of the </a:t>
            </a:r>
            <a:r>
              <a:rPr lang="en-US" sz="1800" dirty="0" err="1">
                <a:effectLst/>
                <a:latin typeface="Times New Roman" panose="02020603050405020304" pitchFamily="18" charset="0"/>
                <a:ea typeface="Aptos" panose="020B0004020202020204" pitchFamily="34" charset="0"/>
              </a:rPr>
              <a:t>DevSecOps</a:t>
            </a:r>
            <a:r>
              <a:rPr lang="en-US" sz="1800" dirty="0">
                <a:effectLst/>
                <a:latin typeface="Times New Roman" panose="02020603050405020304" pitchFamily="18" charset="0"/>
                <a:ea typeface="Aptos" panose="020B0004020202020204" pitchFamily="34" charset="0"/>
              </a:rPr>
              <a:t> pipeline. During pre-production, the team will take advantage of automated tools to analyze the evolving threat landscape, incorporate automated input validation and security checks, and employ automated validation tools to test dependencies. Moving into production, automated deployment tools will help us configure security settings and validate the security of the system through penetration testing. We will also use continuous monitoring tools to detect and respond to potential threats in real time. All of this together ensures the robust protection needed for Green Pace systems. </a:t>
            </a:r>
            <a:br>
              <a:rPr lang="en-US" sz="1800" dirty="0">
                <a:effectLst/>
                <a:latin typeface="Times New Roman" panose="02020603050405020304" pitchFamily="18" charset="0"/>
                <a:ea typeface="Aptos" panose="020B0004020202020204" pitchFamily="34" charset="0"/>
              </a:rPr>
            </a:br>
            <a:endParaRPr dirty="0"/>
          </a:p>
        </p:txBody>
      </p:sp>
      <p:sp>
        <p:nvSpPr>
          <p:cNvPr id="200" name="Google Shape;200;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800" dirty="0">
                <a:effectLst/>
                <a:latin typeface="Times New Roman" panose="02020603050405020304" pitchFamily="18" charset="0"/>
                <a:ea typeface="Aptos" panose="020B0004020202020204" pitchFamily="34" charset="0"/>
              </a:rPr>
              <a:t>I listed a few examples of automated analysis tools that you may or may not already have experience utilizing in the past. </a:t>
            </a:r>
            <a:r>
              <a:rPr lang="en-US" sz="1800" dirty="0" err="1">
                <a:effectLst/>
                <a:latin typeface="Times New Roman" panose="02020603050405020304" pitchFamily="18" charset="0"/>
                <a:ea typeface="Aptos" panose="020B0004020202020204" pitchFamily="34" charset="0"/>
              </a:rPr>
              <a:t>Cppcheck</a:t>
            </a:r>
            <a:r>
              <a:rPr lang="en-US" sz="1800" dirty="0">
                <a:effectLst/>
                <a:latin typeface="Times New Roman" panose="02020603050405020304" pitchFamily="18" charset="0"/>
                <a:ea typeface="Aptos" panose="020B0004020202020204" pitchFamily="34" charset="0"/>
              </a:rPr>
              <a:t>, Helix QAC, and </a:t>
            </a:r>
            <a:r>
              <a:rPr lang="en-US" sz="1800" dirty="0" err="1">
                <a:effectLst/>
                <a:latin typeface="Times New Roman" panose="02020603050405020304" pitchFamily="18" charset="0"/>
                <a:ea typeface="Aptos" panose="020B0004020202020204" pitchFamily="34" charset="0"/>
              </a:rPr>
              <a:t>TrustInSoftAnalyzer</a:t>
            </a:r>
            <a:r>
              <a:rPr lang="en-US" sz="1800" dirty="0">
                <a:effectLst/>
                <a:latin typeface="Times New Roman" panose="02020603050405020304" pitchFamily="18" charset="0"/>
                <a:ea typeface="Aptos" panose="020B0004020202020204" pitchFamily="34" charset="0"/>
              </a:rPr>
              <a:t> are all static analysis tools created for C and C++. Some of these tools even directly address some of the coding standards discussed earlier. These are a small selection of the many different tools out there to pick from, so it is best to find the one that works best for your situation or project. </a:t>
            </a:r>
            <a:endParaRPr dirty="0"/>
          </a:p>
        </p:txBody>
      </p:sp>
      <p:sp>
        <p:nvSpPr>
          <p:cNvPr id="207" name="Google Shape;207;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800" dirty="0">
                <a:effectLst/>
                <a:latin typeface="Times New Roman" panose="02020603050405020304" pitchFamily="18" charset="0"/>
                <a:ea typeface="Aptos" panose="020B0004020202020204" pitchFamily="34" charset="0"/>
              </a:rPr>
              <a:t>So far, I provided you all with Green Pace’s strategy, core security principles, and secure coding standards, but what are the risks and benefits of waiting to implement these practices versus acting now? The incorporation of new security tools and practices could be a costly initial investment, which requires the team to climb a steep learning curve to become comfortable with the tools. Despite this, acting now will allow us as a team to prepare for potential threats that could come in the future. Implementing these practices now will also streamline future development thanks to their early incorporation. If we wait to take action, we increase the risk that unaddressed security vulnerabilities are exploited. This is especially problematic if the vulnerability is created early in development, as the cost and effort needed to fix the issue down the line would be much higher. While waiting to act has no upfront cost or learning curve, the risk of a security breach occurring is a cost that has the potential to be much higher than any security tools or team training. </a:t>
            </a:r>
            <a:endParaRPr dirty="0"/>
          </a:p>
        </p:txBody>
      </p:sp>
      <p:sp>
        <p:nvSpPr>
          <p:cNvPr id="214" name="Google Shape;214;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kern="100" dirty="0">
                <a:effectLst/>
                <a:latin typeface="Times New Roman" panose="02020603050405020304" pitchFamily="18" charset="0"/>
                <a:ea typeface="Aptos" panose="020B0004020202020204" pitchFamily="34" charset="0"/>
              </a:rPr>
              <a:t>Let’s move on to the recommendations I have to improve Green Pace’s security policy. Our current measures are robust, but there are still some key gaps that I have identified. Developer training is the first thing that needs to be addressed. Without a proper and consistent training program for our team, our developers could unknowingly introduce vulnerabilities into our systems. The next area that needs improvement is our policy with regard to third-party integration. We cannot rely on the security of third parties and must ensure that our end is secured at all times whenever these interactions occur. An example of this being done poorly can be found in the Target cyberattack of 2013, which saw a third-party HVAC company’s system being compromised and having that propagate to Target’s poorly protected servers (Steinberg et al., 2021). It is also clear to me that Green Pace’s current security policy lacks a concrete standard for the continuous monitoring of our system. It is crucial we implement enhanced and detailed logging to monitor and ensure suspicious activity can be detected and tracked.</a:t>
            </a:r>
          </a:p>
          <a:p>
            <a:pPr marL="0" lvl="0" indent="0" algn="l" rtl="0">
              <a:lnSpc>
                <a:spcPct val="100000"/>
              </a:lnSpc>
              <a:spcBef>
                <a:spcPts val="0"/>
              </a:spcBef>
              <a:spcAft>
                <a:spcPts val="0"/>
              </a:spcAft>
              <a:buSzPts val="1100"/>
              <a:buNone/>
            </a:pPr>
            <a:endParaRPr dirty="0"/>
          </a:p>
        </p:txBody>
      </p:sp>
      <p:sp>
        <p:nvSpPr>
          <p:cNvPr id="221" name="Google Shape;221;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800" dirty="0">
                <a:effectLst/>
                <a:latin typeface="Times New Roman" panose="02020603050405020304" pitchFamily="18" charset="0"/>
                <a:ea typeface="Aptos" panose="020B0004020202020204" pitchFamily="34" charset="0"/>
              </a:rPr>
              <a:t>In conclusion, to prevent future security breaches, it is essential that Green Pace adopt and adhere to widely accepted and recognized industry standards. These standards help to provide a structured approach to securing systems and mitigating vulnerabilities before they become severe threats. OWASP, or the Open Web Application Security Project, has a set of 10 best practices that help developers identify and avoid common web application vulnerabilities (OWASP, 2024). The CERT C++ Coding Standards offer specific guidance on secure coding practices in C++ that help prevent issues like buffer overflows or improper exception handling. All of the coding standards picked for my security policy were sourced from the CERT C++ Coding Standards. Finally, NIST, or the National Institute of Standards and Technology, provides a comprehensive framework for improving cybersecurity across companies. The frame emphasizes risk assessment, continuous monitoring, and incident response planning. By learning and adopting these critical industry standards, the team can ensure Green Pace has a proactive security posture and our systems stay safe and secure. </a:t>
            </a:r>
            <a:endParaRPr dirty="0"/>
          </a:p>
        </p:txBody>
      </p:sp>
      <p:sp>
        <p:nvSpPr>
          <p:cNvPr id="228" name="Google Shape;228;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35" name="Google Shape;235;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800" dirty="0">
                <a:effectLst/>
                <a:latin typeface="Times New Roman" panose="02020603050405020304" pitchFamily="18" charset="0"/>
                <a:ea typeface="Aptos" panose="020B0004020202020204" pitchFamily="34" charset="0"/>
              </a:rPr>
              <a:t>This presentation begins with the highlighting of Green Pace’s core defense strategy, Defense in Depth. This approach involves utilizing multiple layers of defense to ensure if one fails, others are still in place to mitigate potential threats. The adoption of this comprehensive strategy lowers the attack surface in systems and reduces threat potential, overall.</a:t>
            </a:r>
            <a:endParaRPr dirty="0"/>
          </a:p>
        </p:txBody>
      </p:sp>
      <p:sp>
        <p:nvSpPr>
          <p:cNvPr id="149" name="Google Shape;14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800" dirty="0">
                <a:effectLst/>
                <a:latin typeface="Times New Roman" panose="02020603050405020304" pitchFamily="18" charset="0"/>
                <a:ea typeface="Aptos" panose="020B0004020202020204" pitchFamily="34" charset="0"/>
              </a:rPr>
              <a:t>On this slide, I have populated a threats matrix utilizing potential security vulnerabilities that are individually addressed with their own preventative coding standards in a future slide. The vulnerabilities in the low and likely category mostly relate to simple mistakes or oversights, such as attempting to modify a string literal in read-only memory or allowing an attempt to divide by zero. In contrast, the vulnerabilities in the likely and high category deal with the passing of data to complex subsystems and allow for the possibility of a buffer overflow attack. It is important to note that many of these vulnerabilities can be easily identified through the use of automated static analysis tools, such as </a:t>
            </a:r>
            <a:r>
              <a:rPr lang="en-US" sz="1800" dirty="0" err="1">
                <a:effectLst/>
                <a:latin typeface="Times New Roman" panose="02020603050405020304" pitchFamily="18" charset="0"/>
                <a:ea typeface="Aptos" panose="020B0004020202020204" pitchFamily="34" charset="0"/>
              </a:rPr>
              <a:t>cppcheck</a:t>
            </a:r>
            <a:r>
              <a:rPr lang="en-US" sz="1800" dirty="0">
                <a:effectLst/>
                <a:latin typeface="Times New Roman" panose="02020603050405020304" pitchFamily="18" charset="0"/>
                <a:ea typeface="Aptos" panose="020B0004020202020204" pitchFamily="34" charset="0"/>
              </a:rPr>
              <a:t> or </a:t>
            </a:r>
            <a:r>
              <a:rPr lang="en-US" sz="1800" dirty="0" err="1">
                <a:effectLst/>
                <a:latin typeface="Times New Roman" panose="02020603050405020304" pitchFamily="18" charset="0"/>
                <a:ea typeface="Aptos" panose="020B0004020202020204" pitchFamily="34" charset="0"/>
              </a:rPr>
              <a:t>Klocwork</a:t>
            </a:r>
            <a:r>
              <a:rPr lang="en-US" sz="1800" dirty="0">
                <a:effectLst/>
                <a:latin typeface="Times New Roman" panose="02020603050405020304" pitchFamily="18" charset="0"/>
                <a:ea typeface="Aptos" panose="020B0004020202020204" pitchFamily="34" charset="0"/>
              </a:rPr>
              <a:t>, which ensures these are caught early during the development phase prior to them becoming an issue in production. </a:t>
            </a:r>
            <a:endParaRPr dirty="0"/>
          </a:p>
        </p:txBody>
      </p:sp>
      <p:sp>
        <p:nvSpPr>
          <p:cNvPr id="157" name="Google Shape;157;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a:lnSpc>
                <a:spcPct val="107000"/>
              </a:lnSpc>
              <a:spcBef>
                <a:spcPts val="0"/>
              </a:spcBef>
              <a:spcAft>
                <a:spcPts val="800"/>
              </a:spcAft>
            </a:pPr>
            <a:r>
              <a:rPr lang="en-US" sz="1800" kern="100" dirty="0">
                <a:effectLst/>
                <a:latin typeface="Times New Roman" panose="02020603050405020304" pitchFamily="18" charset="0"/>
                <a:ea typeface="Aptos" panose="020B0004020202020204" pitchFamily="34" charset="0"/>
              </a:rPr>
              <a:t>Now, let’s go ahead and review the ten core security principles that form the foundation of my security policy for Green Pace. These principles help guide every decision we make as developers when it comes to development.</a:t>
            </a:r>
          </a:p>
          <a:p>
            <a:pPr marL="342900" marR="0" lvl="0" indent="-342900">
              <a:lnSpc>
                <a:spcPct val="107000"/>
              </a:lnSpc>
              <a:spcBef>
                <a:spcPts val="0"/>
              </a:spcBef>
              <a:spcAft>
                <a:spcPts val="0"/>
              </a:spcAft>
              <a:buFont typeface="+mj-lt"/>
              <a:buAutoNum type="arabicPeriod"/>
            </a:pPr>
            <a:r>
              <a:rPr lang="en-US" sz="1800" b="1" kern="100" dirty="0">
                <a:effectLst/>
                <a:latin typeface="Times New Roman" panose="02020603050405020304" pitchFamily="18" charset="0"/>
                <a:ea typeface="Aptos" panose="020B0004020202020204" pitchFamily="34" charset="0"/>
              </a:rPr>
              <a:t>Validate Input Data – </a:t>
            </a:r>
            <a:r>
              <a:rPr lang="en-US" sz="1800" kern="100" dirty="0">
                <a:effectLst/>
                <a:latin typeface="Times New Roman" panose="02020603050405020304" pitchFamily="18" charset="0"/>
                <a:ea typeface="Aptos" panose="020B0004020202020204" pitchFamily="34" charset="0"/>
              </a:rPr>
              <a:t>We validate all input data so we can prevent the possibility of SQL injection attacks, buffer overflows, or other input-related vulnerabilities. </a:t>
            </a:r>
          </a:p>
          <a:p>
            <a:pPr marL="342900" marR="0" lvl="0" indent="-342900">
              <a:lnSpc>
                <a:spcPct val="107000"/>
              </a:lnSpc>
              <a:spcBef>
                <a:spcPts val="0"/>
              </a:spcBef>
              <a:spcAft>
                <a:spcPts val="0"/>
              </a:spcAft>
              <a:buFont typeface="+mj-lt"/>
              <a:buAutoNum type="arabicPeriod"/>
            </a:pPr>
            <a:r>
              <a:rPr lang="en-US" sz="1800" b="1" kern="100" dirty="0">
                <a:effectLst/>
                <a:latin typeface="Times New Roman" panose="02020603050405020304" pitchFamily="18" charset="0"/>
                <a:ea typeface="Aptos" panose="020B0004020202020204" pitchFamily="34" charset="0"/>
              </a:rPr>
              <a:t>Heed Compiler Warnings – </a:t>
            </a:r>
            <a:r>
              <a:rPr lang="en-US" sz="1800" kern="100" dirty="0">
                <a:effectLst/>
                <a:latin typeface="Times New Roman" panose="02020603050405020304" pitchFamily="18" charset="0"/>
                <a:ea typeface="Aptos" panose="020B0004020202020204" pitchFamily="34" charset="0"/>
              </a:rPr>
              <a:t>Compiler warnings should never be ignored. These often are an indication of an underlying issue, like type mismatches or uninitialized variables, that could lead to further vulnerabilities. </a:t>
            </a:r>
          </a:p>
          <a:p>
            <a:pPr marL="342900" marR="0" lvl="0" indent="-342900">
              <a:lnSpc>
                <a:spcPct val="107000"/>
              </a:lnSpc>
              <a:spcBef>
                <a:spcPts val="0"/>
              </a:spcBef>
              <a:spcAft>
                <a:spcPts val="0"/>
              </a:spcAft>
              <a:buFont typeface="+mj-lt"/>
              <a:buAutoNum type="arabicPeriod"/>
            </a:pPr>
            <a:r>
              <a:rPr lang="en-US" sz="1800" b="1" kern="100" dirty="0">
                <a:effectLst/>
                <a:latin typeface="Times New Roman" panose="02020603050405020304" pitchFamily="18" charset="0"/>
                <a:ea typeface="Aptos" panose="020B0004020202020204" pitchFamily="34" charset="0"/>
              </a:rPr>
              <a:t>Architect and Design for Security Policies – </a:t>
            </a:r>
            <a:r>
              <a:rPr lang="en-US" sz="1800" kern="100" dirty="0">
                <a:effectLst/>
                <a:latin typeface="Times New Roman" panose="02020603050405020304" pitchFamily="18" charset="0"/>
                <a:ea typeface="Aptos" panose="020B0004020202020204" pitchFamily="34" charset="0"/>
              </a:rPr>
              <a:t>Security must be part of every architecture developed by Green Pace from its inception to proactively address threats. </a:t>
            </a:r>
          </a:p>
          <a:p>
            <a:pPr marL="342900" marR="0" lvl="0" indent="-342900">
              <a:lnSpc>
                <a:spcPct val="107000"/>
              </a:lnSpc>
              <a:spcBef>
                <a:spcPts val="0"/>
              </a:spcBef>
              <a:spcAft>
                <a:spcPts val="0"/>
              </a:spcAft>
              <a:buFont typeface="+mj-lt"/>
              <a:buAutoNum type="arabicPeriod"/>
            </a:pPr>
            <a:r>
              <a:rPr lang="en-US" sz="1800" b="1" kern="100" dirty="0">
                <a:effectLst/>
                <a:latin typeface="Times New Roman" panose="02020603050405020304" pitchFamily="18" charset="0"/>
                <a:ea typeface="Aptos" panose="020B0004020202020204" pitchFamily="34" charset="0"/>
              </a:rPr>
              <a:t>Keep It Simple – </a:t>
            </a:r>
            <a:r>
              <a:rPr lang="en-US" sz="1800" kern="100" dirty="0">
                <a:effectLst/>
                <a:latin typeface="Times New Roman" panose="02020603050405020304" pitchFamily="18" charset="0"/>
                <a:ea typeface="Aptos" panose="020B0004020202020204" pitchFamily="34" charset="0"/>
              </a:rPr>
              <a:t>Simpler code is much easier to maintain, review, and secure. Complex and difficult to read code can hide vulnerabilities which would otherwise be obvious. </a:t>
            </a:r>
          </a:p>
          <a:p>
            <a:pPr marL="342900" marR="0" lvl="0" indent="-342900">
              <a:lnSpc>
                <a:spcPct val="107000"/>
              </a:lnSpc>
              <a:spcBef>
                <a:spcPts val="0"/>
              </a:spcBef>
              <a:spcAft>
                <a:spcPts val="0"/>
              </a:spcAft>
              <a:buFont typeface="+mj-lt"/>
              <a:buAutoNum type="arabicPeriod"/>
            </a:pPr>
            <a:r>
              <a:rPr lang="en-US" sz="1800" b="1" kern="100" dirty="0">
                <a:effectLst/>
                <a:latin typeface="Times New Roman" panose="02020603050405020304" pitchFamily="18" charset="0"/>
                <a:ea typeface="Aptos" panose="020B0004020202020204" pitchFamily="34" charset="0"/>
              </a:rPr>
              <a:t>Default Deny – </a:t>
            </a:r>
            <a:r>
              <a:rPr lang="en-US" sz="1800" kern="100" dirty="0">
                <a:effectLst/>
                <a:latin typeface="Times New Roman" panose="02020603050405020304" pitchFamily="18" charset="0"/>
                <a:ea typeface="Aptos" panose="020B0004020202020204" pitchFamily="34" charset="0"/>
              </a:rPr>
              <a:t>All access should be denied by default unless granted explicitly. This lowers unauthorized access and the attack of our systems. </a:t>
            </a:r>
          </a:p>
          <a:p>
            <a:pPr marL="342900" marR="0" lvl="0" indent="-342900">
              <a:lnSpc>
                <a:spcPct val="107000"/>
              </a:lnSpc>
              <a:spcBef>
                <a:spcPts val="0"/>
              </a:spcBef>
              <a:spcAft>
                <a:spcPts val="0"/>
              </a:spcAft>
              <a:buFont typeface="+mj-lt"/>
              <a:buAutoNum type="arabicPeriod"/>
            </a:pPr>
            <a:r>
              <a:rPr lang="en-US" sz="1800" b="1" kern="100" dirty="0">
                <a:effectLst/>
                <a:latin typeface="Times New Roman" panose="02020603050405020304" pitchFamily="18" charset="0"/>
                <a:ea typeface="Aptos" panose="020B0004020202020204" pitchFamily="34" charset="0"/>
              </a:rPr>
              <a:t>Adhere to the Principle of Least Privilege – </a:t>
            </a:r>
            <a:r>
              <a:rPr lang="en-US" sz="1800" kern="100" dirty="0">
                <a:effectLst/>
                <a:latin typeface="Times New Roman" panose="02020603050405020304" pitchFamily="18" charset="0"/>
                <a:ea typeface="Aptos" panose="020B0004020202020204" pitchFamily="34" charset="0"/>
              </a:rPr>
              <a:t>Both processes and users should have their access limited to only what is required to perform their functions effectively. This limits any potential damage caused in the event of a security breach. </a:t>
            </a:r>
          </a:p>
          <a:p>
            <a:pPr marL="342900" marR="0" lvl="0" indent="-342900">
              <a:lnSpc>
                <a:spcPct val="107000"/>
              </a:lnSpc>
              <a:spcBef>
                <a:spcPts val="0"/>
              </a:spcBef>
              <a:spcAft>
                <a:spcPts val="0"/>
              </a:spcAft>
              <a:buFont typeface="+mj-lt"/>
              <a:buAutoNum type="arabicPeriod"/>
            </a:pPr>
            <a:r>
              <a:rPr lang="en-US" sz="1800" b="1" kern="100" dirty="0">
                <a:effectLst/>
                <a:latin typeface="Times New Roman" panose="02020603050405020304" pitchFamily="18" charset="0"/>
                <a:ea typeface="Aptos" panose="020B0004020202020204" pitchFamily="34" charset="0"/>
              </a:rPr>
              <a:t> Sanitize Data Sent to Other Systems – </a:t>
            </a:r>
            <a:r>
              <a:rPr lang="en-US" sz="1800" kern="100" dirty="0">
                <a:effectLst/>
                <a:latin typeface="Times New Roman" panose="02020603050405020304" pitchFamily="18" charset="0"/>
                <a:ea typeface="Aptos" panose="020B0004020202020204" pitchFamily="34" charset="0"/>
              </a:rPr>
              <a:t>We must ensure that any and all data leaving our systems is sanitized to prevent the propagation of potential vulnerabilities. </a:t>
            </a:r>
            <a:r>
              <a:rPr lang="en-US" sz="1800" b="1" kern="100" dirty="0">
                <a:effectLst/>
                <a:latin typeface="Times New Roman" panose="02020603050405020304" pitchFamily="18" charset="0"/>
                <a:ea typeface="Aptos" panose="020B0004020202020204" pitchFamily="34" charset="0"/>
              </a:rPr>
              <a:t> </a:t>
            </a:r>
            <a:endParaRPr lang="en-US" sz="1800" kern="100" dirty="0">
              <a:effectLst/>
              <a:latin typeface="Times New Roman" panose="02020603050405020304" pitchFamily="18" charset="0"/>
              <a:ea typeface="Aptos" panose="020B0004020202020204" pitchFamily="34" charset="0"/>
            </a:endParaRPr>
          </a:p>
          <a:p>
            <a:pPr marL="342900" marR="0" lvl="0" indent="-342900">
              <a:lnSpc>
                <a:spcPct val="107000"/>
              </a:lnSpc>
              <a:spcBef>
                <a:spcPts val="0"/>
              </a:spcBef>
              <a:spcAft>
                <a:spcPts val="0"/>
              </a:spcAft>
              <a:buFont typeface="+mj-lt"/>
              <a:buAutoNum type="arabicPeriod"/>
            </a:pPr>
            <a:r>
              <a:rPr lang="en-US" sz="1800" b="1" kern="100" dirty="0">
                <a:effectLst/>
                <a:latin typeface="Times New Roman" panose="02020603050405020304" pitchFamily="18" charset="0"/>
                <a:ea typeface="Aptos" panose="020B0004020202020204" pitchFamily="34" charset="0"/>
              </a:rPr>
              <a:t>Practice Defense in Depth – </a:t>
            </a:r>
            <a:r>
              <a:rPr lang="en-US" sz="1800" kern="100" dirty="0">
                <a:effectLst/>
                <a:latin typeface="Times New Roman" panose="02020603050405020304" pitchFamily="18" charset="0"/>
                <a:ea typeface="Aptos" panose="020B0004020202020204" pitchFamily="34" charset="0"/>
              </a:rPr>
              <a:t>The utilization of multiple security layers ensures that if one fails, others still remain in place to keep the system secure. </a:t>
            </a:r>
          </a:p>
          <a:p>
            <a:pPr marL="342900" marR="0" lvl="0" indent="-342900">
              <a:lnSpc>
                <a:spcPct val="107000"/>
              </a:lnSpc>
              <a:spcBef>
                <a:spcPts val="0"/>
              </a:spcBef>
              <a:spcAft>
                <a:spcPts val="0"/>
              </a:spcAft>
              <a:buFont typeface="+mj-lt"/>
              <a:buAutoNum type="arabicPeriod"/>
            </a:pPr>
            <a:r>
              <a:rPr lang="en-US" sz="1800" b="1" kern="100" dirty="0">
                <a:effectLst/>
                <a:latin typeface="Times New Roman" panose="02020603050405020304" pitchFamily="18" charset="0"/>
                <a:ea typeface="Aptos" panose="020B0004020202020204" pitchFamily="34" charset="0"/>
              </a:rPr>
              <a:t>Use Effective Quality Assurance Techniques</a:t>
            </a:r>
            <a:r>
              <a:rPr lang="en-US" sz="1800" kern="100" dirty="0">
                <a:effectLst/>
                <a:latin typeface="Times New Roman" panose="02020603050405020304" pitchFamily="18" charset="0"/>
                <a:ea typeface="Aptos" panose="020B0004020202020204" pitchFamily="34" charset="0"/>
              </a:rPr>
              <a:t> – The team should conduct regular code reviews and implement automated testing to help detect security vulnerabilities early. </a:t>
            </a:r>
          </a:p>
          <a:p>
            <a:pPr marL="342900" marR="0" lvl="0" indent="-342900">
              <a:lnSpc>
                <a:spcPct val="107000"/>
              </a:lnSpc>
              <a:spcBef>
                <a:spcPts val="0"/>
              </a:spcBef>
              <a:spcAft>
                <a:spcPts val="800"/>
              </a:spcAft>
              <a:buFont typeface="+mj-lt"/>
              <a:buAutoNum type="arabicPeriod"/>
            </a:pPr>
            <a:r>
              <a:rPr lang="en-US" sz="1800" b="1" kern="100" dirty="0">
                <a:effectLst/>
                <a:latin typeface="Times New Roman" panose="02020603050405020304" pitchFamily="18" charset="0"/>
                <a:ea typeface="Aptos" panose="020B0004020202020204" pitchFamily="34" charset="0"/>
              </a:rPr>
              <a:t>Adopt a Secure Coding Standard – </a:t>
            </a:r>
            <a:r>
              <a:rPr lang="en-US" sz="1800" kern="100" dirty="0">
                <a:effectLst/>
                <a:latin typeface="Times New Roman" panose="02020603050405020304" pitchFamily="18" charset="0"/>
                <a:ea typeface="Aptos" panose="020B0004020202020204" pitchFamily="34" charset="0"/>
              </a:rPr>
              <a:t>Following recognized standards, such as the CERT C++ Coding Standard (CERT, 2024), ensures a consistent approach to security across all teams within Green Pace. </a:t>
            </a:r>
          </a:p>
          <a:p>
            <a:pPr marL="0" marR="0" lvl="0" indent="0">
              <a:lnSpc>
                <a:spcPct val="107000"/>
              </a:lnSpc>
              <a:spcBef>
                <a:spcPts val="0"/>
              </a:spcBef>
              <a:spcAft>
                <a:spcPts val="800"/>
              </a:spcAft>
              <a:buFont typeface="+mj-lt"/>
              <a:buNone/>
            </a:pPr>
            <a:br>
              <a:rPr lang="en-US" sz="1800" kern="100" dirty="0">
                <a:effectLst/>
                <a:latin typeface="Times New Roman" panose="02020603050405020304" pitchFamily="18" charset="0"/>
                <a:ea typeface="Aptos" panose="020B0004020202020204" pitchFamily="34" charset="0"/>
              </a:rPr>
            </a:br>
            <a:r>
              <a:rPr lang="en-US" sz="1800" dirty="0">
                <a:effectLst/>
                <a:latin typeface="Times New Roman" panose="02020603050405020304" pitchFamily="18" charset="0"/>
                <a:ea typeface="Aptos" panose="020B0004020202020204" pitchFamily="34" charset="0"/>
              </a:rPr>
              <a:t>These principles help to ensure security is considered and integrated at every step of development, from design to deployment. </a:t>
            </a:r>
            <a:endParaRPr dirty="0"/>
          </a:p>
        </p:txBody>
      </p:sp>
      <p:sp>
        <p:nvSpPr>
          <p:cNvPr id="165" name="Google Shape;16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800" dirty="0">
                <a:effectLst/>
                <a:latin typeface="Times New Roman" panose="02020603050405020304" pitchFamily="18" charset="0"/>
                <a:ea typeface="Aptos" panose="020B0004020202020204" pitchFamily="34" charset="0"/>
              </a:rPr>
              <a:t>Here, I have organized the ten coding standards that my security policy has adopted first by their severity. If their severity is equal, the next priority to look at is likelihood. When a standard is both high in severity and likely to happen, the final comparison has to do with the remediation cost of fixing the code and making it adhere to the secure coding standards endorsed by this policy. </a:t>
            </a:r>
            <a:endParaRPr dirty="0"/>
          </a:p>
        </p:txBody>
      </p:sp>
      <p:sp>
        <p:nvSpPr>
          <p:cNvPr id="172" name="Google Shape;172;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800" dirty="0">
                <a:effectLst/>
                <a:latin typeface="Times New Roman" panose="02020603050405020304" pitchFamily="18" charset="0"/>
                <a:ea typeface="Aptos" panose="020B0004020202020204" pitchFamily="34" charset="0"/>
              </a:rPr>
              <a:t>Green Pace strives to ensure all user data is protected, and these are the encryption policies we utilize. Encryption at rest refers to the idea of encrypting data while it is in storage, such as on a database or system backup. This policy helps to ensure sensitive user data is secured with a strong algorithm to protect data even if a physical device is compromised. Encryption in flight is the concept of encrypting data as it is being transmitted across networks. This can be between the devices of clients or even between different internal components of an application. Green Pace’s adoption of this policy requires us to employ a secure protocol that can maintain data confidentiality and integrity while in transit. Encryption in use is the practice of encrypting data while it is being actively processed. In order to apply this policy, techniques like homomorphic encryption need to be implemented, which allows mathematical operations to be performed on data without needing to decrypt it. Perhaps the most important policy, encryption in use, applies to all critical operations that involve loading sensitive data into memory. Now, let’s take a look at the triple-A policies.</a:t>
            </a:r>
            <a:endParaRPr dirty="0"/>
          </a:p>
        </p:txBody>
      </p:sp>
      <p:sp>
        <p:nvSpPr>
          <p:cNvPr id="179" name="Google Shape;179;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kern="100" dirty="0">
                <a:effectLst/>
                <a:latin typeface="Times New Roman" panose="02020603050405020304" pitchFamily="18" charset="0"/>
                <a:ea typeface="Aptos" panose="020B0004020202020204" pitchFamily="34" charset="0"/>
              </a:rPr>
              <a:t>Here at Green Pace, we employ the triple-a policies, which are authentication, authorization, and accounting. Authentication revolves around verifying the identity of users, systems, or services that are attempting to access data or something else within our system. Ensuring the authenticity of users is crucial to prevent unauthorized access. Once authenticated, authorization takes over. Through the use of something like role-based access control, it is crucial that we define specific roles and grant them permissions in line with the least privilege principle. Accounting tracks and records everything that happens within the system, which allows us to review the logs and investigate any suspicious behavior. By tracking every action, accounting provides a high level of accountability for anyone interacting with the system. </a:t>
            </a:r>
          </a:p>
          <a:p>
            <a:pPr marL="0" lvl="0" indent="0" algn="l" rtl="0">
              <a:lnSpc>
                <a:spcPct val="100000"/>
              </a:lnSpc>
              <a:spcBef>
                <a:spcPts val="0"/>
              </a:spcBef>
              <a:spcAft>
                <a:spcPts val="0"/>
              </a:spcAft>
              <a:buSzPts val="1100"/>
              <a:buNone/>
            </a:pPr>
            <a:endParaRPr dirty="0"/>
          </a:p>
        </p:txBody>
      </p:sp>
      <p:sp>
        <p:nvSpPr>
          <p:cNvPr id="186" name="Google Shape;186;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a:extLst>
            <a:ext uri="{FF2B5EF4-FFF2-40B4-BE49-F238E27FC236}">
              <a16:creationId xmlns:a16="http://schemas.microsoft.com/office/drawing/2014/main" id="{B7DD8045-3102-415C-C99E-F4C85906AEA8}"/>
            </a:ext>
          </a:extLst>
        </p:cNvPr>
        <p:cNvGrpSpPr/>
        <p:nvPr/>
      </p:nvGrpSpPr>
      <p:grpSpPr>
        <a:xfrm>
          <a:off x="0" y="0"/>
          <a:ext cx="0" cy="0"/>
          <a:chOff x="0" y="0"/>
          <a:chExt cx="0" cy="0"/>
        </a:xfrm>
      </p:grpSpPr>
      <p:sp>
        <p:nvSpPr>
          <p:cNvPr id="192" name="Google Shape;192;g9504e29505_0_0:notes">
            <a:extLst>
              <a:ext uri="{FF2B5EF4-FFF2-40B4-BE49-F238E27FC236}">
                <a16:creationId xmlns:a16="http://schemas.microsoft.com/office/drawing/2014/main" id="{622FD1B5-F3D9-AD15-9E1F-E80A939B391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a:extLst>
              <a:ext uri="{FF2B5EF4-FFF2-40B4-BE49-F238E27FC236}">
                <a16:creationId xmlns:a16="http://schemas.microsoft.com/office/drawing/2014/main" id="{7DACED44-81A8-F934-9277-5FBBA763C211}"/>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kern="100" dirty="0">
                <a:effectLst/>
                <a:latin typeface="Times New Roman" panose="02020603050405020304" pitchFamily="18" charset="0"/>
                <a:ea typeface="Aptos" panose="020B0004020202020204" pitchFamily="34" charset="0"/>
              </a:rPr>
              <a:t>Hands-on testing of code is something we do here at Green Pace, so let’s take a look at a few examples. I have chosen to include two examples of a positive test and two examples of a negative test. A positive test is expecting the result of the function being tested to be correct, while a negative test is expecting to have some sort of error or exception thrown. My first example is a positive test, which verifies that resizing a collection to be zero empties the collection. This is checked by first making the collection greater than zero, resizing the collection to zero, and then utilizing the empty() function to return a bool that indicates whether or not the collection is empty.</a:t>
            </a:r>
          </a:p>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29607381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a:extLst>
            <a:ext uri="{FF2B5EF4-FFF2-40B4-BE49-F238E27FC236}">
              <a16:creationId xmlns:a16="http://schemas.microsoft.com/office/drawing/2014/main" id="{1B99B2FF-99F0-9557-F875-CB9460301FD7}"/>
            </a:ext>
          </a:extLst>
        </p:cNvPr>
        <p:cNvGrpSpPr/>
        <p:nvPr/>
      </p:nvGrpSpPr>
      <p:grpSpPr>
        <a:xfrm>
          <a:off x="0" y="0"/>
          <a:ext cx="0" cy="0"/>
          <a:chOff x="0" y="0"/>
          <a:chExt cx="0" cy="0"/>
        </a:xfrm>
      </p:grpSpPr>
      <p:sp>
        <p:nvSpPr>
          <p:cNvPr id="192" name="Google Shape;192;g9504e29505_0_0:notes">
            <a:extLst>
              <a:ext uri="{FF2B5EF4-FFF2-40B4-BE49-F238E27FC236}">
                <a16:creationId xmlns:a16="http://schemas.microsoft.com/office/drawing/2014/main" id="{A376C4B5-0E5E-1800-319F-366872CACA9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a:extLst>
              <a:ext uri="{FF2B5EF4-FFF2-40B4-BE49-F238E27FC236}">
                <a16:creationId xmlns:a16="http://schemas.microsoft.com/office/drawing/2014/main" id="{E408E3AA-EF37-7A24-2671-8735C16C2333}"/>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kern="100" dirty="0">
                <a:effectLst/>
                <a:latin typeface="Times New Roman" panose="02020603050405020304" pitchFamily="18" charset="0"/>
                <a:ea typeface="Aptos" panose="020B0004020202020204" pitchFamily="34" charset="0"/>
              </a:rPr>
              <a:t>Here we have another test that is testing to see if entries can be added to a collection that is currently empty. First, the collection is checked to ensure it is empty. Next, an entry is added to the collection, and the empty() function is checked, with the expectation of it returning as false. Finally, the actual size of the collection is checked to be 1, which is the expected size. </a:t>
            </a:r>
          </a:p>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31963735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2"/>
        <p:cNvGrpSpPr/>
        <p:nvPr/>
      </p:nvGrpSpPr>
      <p:grpSpPr>
        <a:xfrm>
          <a:off x="0" y="0"/>
          <a:ext cx="0" cy="0"/>
          <a:chOff x="0" y="0"/>
          <a:chExt cx="0" cy="0"/>
        </a:xfrm>
      </p:grpSpPr>
      <p:pic>
        <p:nvPicPr>
          <p:cNvPr id="13" name="Google Shape;13;p1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4" name="Google Shape;14;p16"/>
          <p:cNvSpPr txBox="1">
            <a:spLocks noGrp="1"/>
          </p:cNvSpPr>
          <p:nvPr>
            <p:ph type="ctrTitle"/>
          </p:nvPr>
        </p:nvSpPr>
        <p:spPr>
          <a:xfrm>
            <a:off x="1371600" y="1803405"/>
            <a:ext cx="9448800" cy="1825096"/>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6000"/>
              <a:buFont typeface="Century Gothic"/>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 name="Google Shape;15;p16"/>
          <p:cNvSpPr txBox="1">
            <a:spLocks noGrp="1"/>
          </p:cNvSpPr>
          <p:nvPr>
            <p:ph type="subTitle" idx="1"/>
          </p:nvPr>
        </p:nvSpPr>
        <p:spPr>
          <a:xfrm>
            <a:off x="1371600" y="3632201"/>
            <a:ext cx="9448800" cy="6858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lt1"/>
              </a:buClr>
              <a:buSzPts val="2000"/>
              <a:buNone/>
              <a:defRPr sz="2000"/>
            </a:lvl1pPr>
            <a:lvl2pPr lvl="1" algn="ctr">
              <a:lnSpc>
                <a:spcPct val="90000"/>
              </a:lnSpc>
              <a:spcBef>
                <a:spcPts val="500"/>
              </a:spcBef>
              <a:spcAft>
                <a:spcPts val="0"/>
              </a:spcAft>
              <a:buClr>
                <a:schemeClr val="lt1"/>
              </a:buClr>
              <a:buSzPts val="2000"/>
              <a:buNone/>
              <a:defRPr sz="2000"/>
            </a:lvl2pPr>
            <a:lvl3pPr lvl="2" algn="ctr">
              <a:lnSpc>
                <a:spcPct val="90000"/>
              </a:lnSpc>
              <a:spcBef>
                <a:spcPts val="500"/>
              </a:spcBef>
              <a:spcAft>
                <a:spcPts val="0"/>
              </a:spcAft>
              <a:buClr>
                <a:schemeClr val="lt1"/>
              </a:buClr>
              <a:buSzPts val="1800"/>
              <a:buNone/>
              <a:defRPr sz="1800"/>
            </a:lvl3pPr>
            <a:lvl4pPr lvl="3" algn="ctr">
              <a:lnSpc>
                <a:spcPct val="90000"/>
              </a:lnSpc>
              <a:spcBef>
                <a:spcPts val="500"/>
              </a:spcBef>
              <a:spcAft>
                <a:spcPts val="0"/>
              </a:spcAft>
              <a:buClr>
                <a:schemeClr val="lt1"/>
              </a:buClr>
              <a:buSzPts val="1600"/>
              <a:buNone/>
              <a:defRPr sz="1600"/>
            </a:lvl4pPr>
            <a:lvl5pPr lvl="4" algn="ctr">
              <a:lnSpc>
                <a:spcPct val="90000"/>
              </a:lnSpc>
              <a:spcBef>
                <a:spcPts val="500"/>
              </a:spcBef>
              <a:spcAft>
                <a:spcPts val="0"/>
              </a:spcAft>
              <a:buClr>
                <a:schemeClr val="lt1"/>
              </a:buClr>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a:endParaRPr/>
          </a:p>
        </p:txBody>
      </p:sp>
      <p:sp>
        <p:nvSpPr>
          <p:cNvPr id="16" name="Google Shape;16;p16"/>
          <p:cNvSpPr txBox="1">
            <a:spLocks noGrp="1"/>
          </p:cNvSpPr>
          <p:nvPr>
            <p:ph type="dt" idx="10"/>
          </p:nvPr>
        </p:nvSpPr>
        <p:spPr>
          <a:xfrm>
            <a:off x="7909561" y="4314328"/>
            <a:ext cx="2910840" cy="374642"/>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16"/>
          <p:cNvSpPr txBox="1">
            <a:spLocks noGrp="1"/>
          </p:cNvSpPr>
          <p:nvPr>
            <p:ph type="ftr" idx="11"/>
          </p:nvPr>
        </p:nvSpPr>
        <p:spPr>
          <a:xfrm>
            <a:off x="1371600" y="4323845"/>
            <a:ext cx="6400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16"/>
          <p:cNvSpPr txBox="1">
            <a:spLocks noGrp="1"/>
          </p:cNvSpPr>
          <p:nvPr>
            <p:ph type="sldNum" idx="12"/>
          </p:nvPr>
        </p:nvSpPr>
        <p:spPr>
          <a:xfrm>
            <a:off x="8077200" y="1430866"/>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anoramic Picture with Caption">
  <p:cSld name="Panoramic Picture with Caption">
    <p:spTree>
      <p:nvGrpSpPr>
        <p:cNvPr id="1" name="Shape 71"/>
        <p:cNvGrpSpPr/>
        <p:nvPr/>
      </p:nvGrpSpPr>
      <p:grpSpPr>
        <a:xfrm>
          <a:off x="0" y="0"/>
          <a:ext cx="0" cy="0"/>
          <a:chOff x="0" y="0"/>
          <a:chExt cx="0" cy="0"/>
        </a:xfrm>
      </p:grpSpPr>
      <p:sp>
        <p:nvSpPr>
          <p:cNvPr id="72" name="Google Shape;72;p25"/>
          <p:cNvSpPr txBox="1">
            <a:spLocks noGrp="1"/>
          </p:cNvSpPr>
          <p:nvPr>
            <p:ph type="title"/>
          </p:nvPr>
        </p:nvSpPr>
        <p:spPr>
          <a:xfrm>
            <a:off x="685777" y="4697360"/>
            <a:ext cx="10822034" cy="81935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25"/>
          <p:cNvSpPr>
            <a:spLocks noGrp="1"/>
          </p:cNvSpPr>
          <p:nvPr>
            <p:ph type="pic" idx="2"/>
          </p:nvPr>
        </p:nvSpPr>
        <p:spPr>
          <a:xfrm>
            <a:off x="681727" y="941439"/>
            <a:ext cx="10821840" cy="3478161"/>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74" name="Google Shape;74;p25"/>
          <p:cNvSpPr txBox="1">
            <a:spLocks noGrp="1"/>
          </p:cNvSpPr>
          <p:nvPr>
            <p:ph type="body" idx="1"/>
          </p:nvPr>
        </p:nvSpPr>
        <p:spPr>
          <a:xfrm>
            <a:off x="685800" y="5516715"/>
            <a:ext cx="10820400" cy="701969"/>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75" name="Google Shape;75;p2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2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2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Title and Caption">
  <p:cSld name="Title and Caption">
    <p:spTree>
      <p:nvGrpSpPr>
        <p:cNvPr id="1" name="Shape 78"/>
        <p:cNvGrpSpPr/>
        <p:nvPr/>
      </p:nvGrpSpPr>
      <p:grpSpPr>
        <a:xfrm>
          <a:off x="0" y="0"/>
          <a:ext cx="0" cy="0"/>
          <a:chOff x="0" y="0"/>
          <a:chExt cx="0" cy="0"/>
        </a:xfrm>
      </p:grpSpPr>
      <p:pic>
        <p:nvPicPr>
          <p:cNvPr id="79" name="Google Shape;79;p2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0" name="Google Shape;80;p26"/>
          <p:cNvSpPr txBox="1">
            <a:spLocks noGrp="1"/>
          </p:cNvSpPr>
          <p:nvPr>
            <p:ph type="title"/>
          </p:nvPr>
        </p:nvSpPr>
        <p:spPr>
          <a:xfrm>
            <a:off x="685800" y="753532"/>
            <a:ext cx="10820400" cy="2802467"/>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26"/>
          <p:cNvSpPr txBox="1">
            <a:spLocks noGrp="1"/>
          </p:cNvSpPr>
          <p:nvPr>
            <p:ph type="body" idx="1"/>
          </p:nvPr>
        </p:nvSpPr>
        <p:spPr>
          <a:xfrm>
            <a:off x="1024467" y="3649133"/>
            <a:ext cx="10130516" cy="999067"/>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2" name="Google Shape;82;p26"/>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26"/>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4" name="Google Shape;84;p26"/>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Quote with Caption">
  <p:cSld name="Quote with Caption">
    <p:spTree>
      <p:nvGrpSpPr>
        <p:cNvPr id="1" name="Shape 85"/>
        <p:cNvGrpSpPr/>
        <p:nvPr/>
      </p:nvGrpSpPr>
      <p:grpSpPr>
        <a:xfrm>
          <a:off x="0" y="0"/>
          <a:ext cx="0" cy="0"/>
          <a:chOff x="0" y="0"/>
          <a:chExt cx="0" cy="0"/>
        </a:xfrm>
      </p:grpSpPr>
      <p:pic>
        <p:nvPicPr>
          <p:cNvPr id="86" name="Google Shape;86;p27"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7" name="Google Shape;87;p27"/>
          <p:cNvSpPr txBox="1">
            <a:spLocks noGrp="1"/>
          </p:cNvSpPr>
          <p:nvPr>
            <p:ph type="title"/>
          </p:nvPr>
        </p:nvSpPr>
        <p:spPr>
          <a:xfrm>
            <a:off x="1024467" y="753533"/>
            <a:ext cx="10151533" cy="260449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8" name="Google Shape;88;p27"/>
          <p:cNvSpPr txBox="1">
            <a:spLocks noGrp="1"/>
          </p:cNvSpPr>
          <p:nvPr>
            <p:ph type="body" idx="1"/>
          </p:nvPr>
        </p:nvSpPr>
        <p:spPr>
          <a:xfrm>
            <a:off x="1303865" y="3365556"/>
            <a:ext cx="9592736" cy="444443"/>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9" name="Google Shape;89;p27"/>
          <p:cNvSpPr txBox="1">
            <a:spLocks noGrp="1"/>
          </p:cNvSpPr>
          <p:nvPr>
            <p:ph type="body" idx="2"/>
          </p:nvPr>
        </p:nvSpPr>
        <p:spPr>
          <a:xfrm>
            <a:off x="1024467" y="3959862"/>
            <a:ext cx="10151533" cy="67987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0" name="Google Shape;90;p27"/>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1" name="Google Shape;91;p27"/>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2" name="Google Shape;92;p27"/>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
        <p:nvSpPr>
          <p:cNvPr id="93" name="Google Shape;93;p27"/>
          <p:cNvSpPr txBox="1"/>
          <p:nvPr/>
        </p:nvSpPr>
        <p:spPr>
          <a:xfrm>
            <a:off x="476250" y="933450"/>
            <a:ext cx="609600" cy="584776"/>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
        <p:nvSpPr>
          <p:cNvPr id="94" name="Google Shape;94;p27"/>
          <p:cNvSpPr txBox="1"/>
          <p:nvPr/>
        </p:nvSpPr>
        <p:spPr>
          <a:xfrm>
            <a:off x="10984230" y="2701290"/>
            <a:ext cx="609600" cy="584776"/>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Name Card">
  <p:cSld name="Name Card">
    <p:spTree>
      <p:nvGrpSpPr>
        <p:cNvPr id="1" name="Shape 95"/>
        <p:cNvGrpSpPr/>
        <p:nvPr/>
      </p:nvGrpSpPr>
      <p:grpSpPr>
        <a:xfrm>
          <a:off x="0" y="0"/>
          <a:ext cx="0" cy="0"/>
          <a:chOff x="0" y="0"/>
          <a:chExt cx="0" cy="0"/>
        </a:xfrm>
      </p:grpSpPr>
      <p:pic>
        <p:nvPicPr>
          <p:cNvPr id="96" name="Google Shape;96;p2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97" name="Google Shape;97;p28"/>
          <p:cNvSpPr txBox="1">
            <a:spLocks noGrp="1"/>
          </p:cNvSpPr>
          <p:nvPr>
            <p:ph type="title"/>
          </p:nvPr>
        </p:nvSpPr>
        <p:spPr>
          <a:xfrm>
            <a:off x="1024495" y="1124701"/>
            <a:ext cx="10146186" cy="251183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8" name="Google Shape;98;p28"/>
          <p:cNvSpPr txBox="1">
            <a:spLocks noGrp="1"/>
          </p:cNvSpPr>
          <p:nvPr>
            <p:ph type="body" idx="1"/>
          </p:nvPr>
        </p:nvSpPr>
        <p:spPr>
          <a:xfrm>
            <a:off x="1024467" y="3648315"/>
            <a:ext cx="10144654" cy="9998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9" name="Google Shape;99;p28"/>
          <p:cNvSpPr txBox="1">
            <a:spLocks noGrp="1"/>
          </p:cNvSpPr>
          <p:nvPr>
            <p:ph type="dt" idx="10"/>
          </p:nvPr>
        </p:nvSpPr>
        <p:spPr>
          <a:xfrm>
            <a:off x="7814452" y="378883"/>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0" name="Google Shape;100;p28"/>
          <p:cNvSpPr txBox="1">
            <a:spLocks noGrp="1"/>
          </p:cNvSpPr>
          <p:nvPr>
            <p:ph type="ftr" idx="11"/>
          </p:nvPr>
        </p:nvSpPr>
        <p:spPr>
          <a:xfrm>
            <a:off x="685800" y="378883"/>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1" name="Google Shape;101;p2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3 Column">
  <p:cSld name="3 Column">
    <p:spTree>
      <p:nvGrpSpPr>
        <p:cNvPr id="1" name="Shape 102"/>
        <p:cNvGrpSpPr/>
        <p:nvPr/>
      </p:nvGrpSpPr>
      <p:grpSpPr>
        <a:xfrm>
          <a:off x="0" y="0"/>
          <a:ext cx="0" cy="0"/>
          <a:chOff x="0" y="0"/>
          <a:chExt cx="0" cy="0"/>
        </a:xfrm>
      </p:grpSpPr>
      <p:sp>
        <p:nvSpPr>
          <p:cNvPr id="103" name="Google Shape;103;p29"/>
          <p:cNvSpPr txBox="1">
            <a:spLocks noGrp="1"/>
          </p:cNvSpPr>
          <p:nvPr>
            <p:ph type="title"/>
          </p:nvPr>
        </p:nvSpPr>
        <p:spPr>
          <a:xfrm>
            <a:off x="2895600" y="761999"/>
            <a:ext cx="8610599" cy="1303867"/>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4" name="Google Shape;104;p29"/>
          <p:cNvSpPr txBox="1">
            <a:spLocks noGrp="1"/>
          </p:cNvSpPr>
          <p:nvPr>
            <p:ph type="body" idx="1"/>
          </p:nvPr>
        </p:nvSpPr>
        <p:spPr>
          <a:xfrm>
            <a:off x="685800" y="2202080"/>
            <a:ext cx="3456432" cy="617320"/>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5" name="Google Shape;105;p29"/>
          <p:cNvSpPr txBox="1">
            <a:spLocks noGrp="1"/>
          </p:cNvSpPr>
          <p:nvPr>
            <p:ph type="body" idx="2"/>
          </p:nvPr>
        </p:nvSpPr>
        <p:spPr>
          <a:xfrm>
            <a:off x="685799"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6" name="Google Shape;106;p29"/>
          <p:cNvSpPr txBox="1">
            <a:spLocks noGrp="1"/>
          </p:cNvSpPr>
          <p:nvPr>
            <p:ph type="body" idx="3"/>
          </p:nvPr>
        </p:nvSpPr>
        <p:spPr>
          <a:xfrm>
            <a:off x="4368800" y="2201333"/>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7" name="Google Shape;107;p29"/>
          <p:cNvSpPr txBox="1">
            <a:spLocks noGrp="1"/>
          </p:cNvSpPr>
          <p:nvPr>
            <p:ph type="body" idx="4"/>
          </p:nvPr>
        </p:nvSpPr>
        <p:spPr>
          <a:xfrm>
            <a:off x="4366858" y="2904067"/>
            <a:ext cx="3456432" cy="331461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8" name="Google Shape;108;p29"/>
          <p:cNvSpPr txBox="1">
            <a:spLocks noGrp="1"/>
          </p:cNvSpPr>
          <p:nvPr>
            <p:ph type="body" idx="5"/>
          </p:nvPr>
        </p:nvSpPr>
        <p:spPr>
          <a:xfrm>
            <a:off x="8051800" y="2192866"/>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9" name="Google Shape;109;p29"/>
          <p:cNvSpPr txBox="1">
            <a:spLocks noGrp="1"/>
          </p:cNvSpPr>
          <p:nvPr>
            <p:ph type="body" idx="6"/>
          </p:nvPr>
        </p:nvSpPr>
        <p:spPr>
          <a:xfrm>
            <a:off x="8051801"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0" name="Google Shape;110;p2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1" name="Google Shape;111;p2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2" name="Google Shape;112;p2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3 Picture Column">
  <p:cSld name="3 Picture Column">
    <p:spTree>
      <p:nvGrpSpPr>
        <p:cNvPr id="1" name="Shape 113"/>
        <p:cNvGrpSpPr/>
        <p:nvPr/>
      </p:nvGrpSpPr>
      <p:grpSpPr>
        <a:xfrm>
          <a:off x="0" y="0"/>
          <a:ext cx="0" cy="0"/>
          <a:chOff x="0" y="0"/>
          <a:chExt cx="0" cy="0"/>
        </a:xfrm>
      </p:grpSpPr>
      <p:sp>
        <p:nvSpPr>
          <p:cNvPr id="114" name="Google Shape;114;p30"/>
          <p:cNvSpPr txBox="1">
            <a:spLocks noGrp="1"/>
          </p:cNvSpPr>
          <p:nvPr>
            <p:ph type="title"/>
          </p:nvPr>
        </p:nvSpPr>
        <p:spPr>
          <a:xfrm>
            <a:off x="2895600" y="762000"/>
            <a:ext cx="8610599"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5" name="Google Shape;115;p30"/>
          <p:cNvSpPr txBox="1">
            <a:spLocks noGrp="1"/>
          </p:cNvSpPr>
          <p:nvPr>
            <p:ph type="body" idx="1"/>
          </p:nvPr>
        </p:nvSpPr>
        <p:spPr>
          <a:xfrm>
            <a:off x="688618" y="4191000"/>
            <a:ext cx="3451582"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6" name="Google Shape;116;p30"/>
          <p:cNvSpPr>
            <a:spLocks noGrp="1"/>
          </p:cNvSpPr>
          <p:nvPr>
            <p:ph type="pic" idx="2"/>
          </p:nvPr>
        </p:nvSpPr>
        <p:spPr>
          <a:xfrm>
            <a:off x="688618" y="2362200"/>
            <a:ext cx="3451582"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17" name="Google Shape;117;p30"/>
          <p:cNvSpPr txBox="1">
            <a:spLocks noGrp="1"/>
          </p:cNvSpPr>
          <p:nvPr>
            <p:ph type="body" idx="3"/>
          </p:nvPr>
        </p:nvSpPr>
        <p:spPr>
          <a:xfrm>
            <a:off x="688618" y="4873764"/>
            <a:ext cx="3451582"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8" name="Google Shape;118;p30"/>
          <p:cNvSpPr txBox="1">
            <a:spLocks noGrp="1"/>
          </p:cNvSpPr>
          <p:nvPr>
            <p:ph type="body" idx="4"/>
          </p:nvPr>
        </p:nvSpPr>
        <p:spPr>
          <a:xfrm>
            <a:off x="4374263" y="4191000"/>
            <a:ext cx="3448935"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9" name="Google Shape;119;p30"/>
          <p:cNvSpPr>
            <a:spLocks noGrp="1"/>
          </p:cNvSpPr>
          <p:nvPr>
            <p:ph type="pic" idx="5"/>
          </p:nvPr>
        </p:nvSpPr>
        <p:spPr>
          <a:xfrm>
            <a:off x="4374263" y="2362200"/>
            <a:ext cx="3448936"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0" name="Google Shape;120;p30"/>
          <p:cNvSpPr txBox="1">
            <a:spLocks noGrp="1"/>
          </p:cNvSpPr>
          <p:nvPr>
            <p:ph type="body" idx="6"/>
          </p:nvPr>
        </p:nvSpPr>
        <p:spPr>
          <a:xfrm>
            <a:off x="4374264" y="4873763"/>
            <a:ext cx="344893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1" name="Google Shape;121;p30"/>
          <p:cNvSpPr txBox="1">
            <a:spLocks noGrp="1"/>
          </p:cNvSpPr>
          <p:nvPr>
            <p:ph type="body" idx="7"/>
          </p:nvPr>
        </p:nvSpPr>
        <p:spPr>
          <a:xfrm>
            <a:off x="8049731" y="4191000"/>
            <a:ext cx="3456469"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22" name="Google Shape;122;p30"/>
          <p:cNvSpPr>
            <a:spLocks noGrp="1"/>
          </p:cNvSpPr>
          <p:nvPr>
            <p:ph type="pic" idx="8"/>
          </p:nvPr>
        </p:nvSpPr>
        <p:spPr>
          <a:xfrm>
            <a:off x="8049855" y="2362200"/>
            <a:ext cx="3447878"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3" name="Google Shape;123;p30"/>
          <p:cNvSpPr txBox="1">
            <a:spLocks noGrp="1"/>
          </p:cNvSpPr>
          <p:nvPr>
            <p:ph type="body" idx="9"/>
          </p:nvPr>
        </p:nvSpPr>
        <p:spPr>
          <a:xfrm>
            <a:off x="8049731" y="4873761"/>
            <a:ext cx="345244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4" name="Google Shape;124;p3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5" name="Google Shape;125;p3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6" name="Google Shape;126;p3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27"/>
        <p:cNvGrpSpPr/>
        <p:nvPr/>
      </p:nvGrpSpPr>
      <p:grpSpPr>
        <a:xfrm>
          <a:off x="0" y="0"/>
          <a:ext cx="0" cy="0"/>
          <a:chOff x="0" y="0"/>
          <a:chExt cx="0" cy="0"/>
        </a:xfrm>
      </p:grpSpPr>
      <p:sp>
        <p:nvSpPr>
          <p:cNvPr id="128" name="Google Shape;128;p3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9" name="Google Shape;129;p31"/>
          <p:cNvSpPr txBox="1">
            <a:spLocks noGrp="1"/>
          </p:cNvSpPr>
          <p:nvPr>
            <p:ph type="body" idx="1"/>
          </p:nvPr>
        </p:nvSpPr>
        <p:spPr>
          <a:xfrm rot="5400000">
            <a:off x="4083937" y="-1203579"/>
            <a:ext cx="4024125" cy="108204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0" name="Google Shape;130;p3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1" name="Google Shape;131;p3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2" name="Google Shape;132;p3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_TITLE_AND_VERTICAL_TEXT">
    <p:spTree>
      <p:nvGrpSpPr>
        <p:cNvPr id="1" name="Shape 133"/>
        <p:cNvGrpSpPr/>
        <p:nvPr/>
      </p:nvGrpSpPr>
      <p:grpSpPr>
        <a:xfrm>
          <a:off x="0" y="0"/>
          <a:ext cx="0" cy="0"/>
          <a:chOff x="0" y="0"/>
          <a:chExt cx="0" cy="0"/>
        </a:xfrm>
      </p:grpSpPr>
      <p:pic>
        <p:nvPicPr>
          <p:cNvPr id="134" name="Google Shape;134;p32"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35" name="Google Shape;135;p32"/>
          <p:cNvSpPr txBox="1">
            <a:spLocks noGrp="1"/>
          </p:cNvSpPr>
          <p:nvPr>
            <p:ph type="title"/>
          </p:nvPr>
        </p:nvSpPr>
        <p:spPr>
          <a:xfrm rot="5400000">
            <a:off x="8525933" y="1667933"/>
            <a:ext cx="3903133" cy="20574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4000"/>
              <a:buFont typeface="Century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6" name="Google Shape;136;p32"/>
          <p:cNvSpPr txBox="1">
            <a:spLocks noGrp="1"/>
          </p:cNvSpPr>
          <p:nvPr>
            <p:ph type="body" idx="1"/>
          </p:nvPr>
        </p:nvSpPr>
        <p:spPr>
          <a:xfrm rot="5400000">
            <a:off x="3175000" y="-1405467"/>
            <a:ext cx="3903133" cy="8204201"/>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7" name="Google Shape;137;p32"/>
          <p:cNvSpPr txBox="1">
            <a:spLocks noGrp="1"/>
          </p:cNvSpPr>
          <p:nvPr>
            <p:ph type="dt" idx="10"/>
          </p:nvPr>
        </p:nvSpPr>
        <p:spPr>
          <a:xfrm>
            <a:off x="7814452" y="379941"/>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8" name="Google Shape;138;p32"/>
          <p:cNvSpPr txBox="1">
            <a:spLocks noGrp="1"/>
          </p:cNvSpPr>
          <p:nvPr>
            <p:ph type="ftr" idx="11"/>
          </p:nvPr>
        </p:nvSpPr>
        <p:spPr>
          <a:xfrm>
            <a:off x="685800" y="381000"/>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9" name="Google Shape;139;p32"/>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9"/>
        <p:cNvGrpSpPr/>
        <p:nvPr/>
      </p:nvGrpSpPr>
      <p:grpSpPr>
        <a:xfrm>
          <a:off x="0" y="0"/>
          <a:ext cx="0" cy="0"/>
          <a:chOff x="0" y="0"/>
          <a:chExt cx="0" cy="0"/>
        </a:xfrm>
      </p:grpSpPr>
      <p:sp>
        <p:nvSpPr>
          <p:cNvPr id="20" name="Google Shape;20;p1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17"/>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22" name="Google Shape;22;p17"/>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17"/>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17"/>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25"/>
        <p:cNvGrpSpPr/>
        <p:nvPr/>
      </p:nvGrpSpPr>
      <p:grpSpPr>
        <a:xfrm>
          <a:off x="0" y="0"/>
          <a:ext cx="0" cy="0"/>
          <a:chOff x="0" y="0"/>
          <a:chExt cx="0" cy="0"/>
        </a:xfrm>
      </p:grpSpPr>
      <p:pic>
        <p:nvPicPr>
          <p:cNvPr id="26" name="Google Shape;26;p1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27" name="Google Shape;27;p18"/>
          <p:cNvSpPr txBox="1">
            <a:spLocks noGrp="1"/>
          </p:cNvSpPr>
          <p:nvPr>
            <p:ph type="title"/>
          </p:nvPr>
        </p:nvSpPr>
        <p:spPr>
          <a:xfrm>
            <a:off x="685800" y="753533"/>
            <a:ext cx="10820399" cy="2801935"/>
          </a:xfrm>
          <a:prstGeom prst="rect">
            <a:avLst/>
          </a:prstGeom>
          <a:noFill/>
          <a:ln>
            <a:noFill/>
          </a:ln>
        </p:spPr>
        <p:txBody>
          <a:bodyPr spcFirstLastPara="1" wrap="square" lIns="91425" tIns="45700" rIns="91425" bIns="45700" anchor="b" anchorCtr="0">
            <a:normAutofit/>
          </a:bodyPr>
          <a:lstStyle>
            <a:lvl1pPr lvl="0" algn="r">
              <a:lnSpc>
                <a:spcPct val="90000"/>
              </a:lnSpc>
              <a:spcBef>
                <a:spcPts val="0"/>
              </a:spcBef>
              <a:spcAft>
                <a:spcPts val="0"/>
              </a:spcAft>
              <a:buClr>
                <a:schemeClr val="lt1"/>
              </a:buClr>
              <a:buSzPts val="4000"/>
              <a:buFont typeface="Century Gothic"/>
              <a:buNone/>
              <a:defRPr sz="4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18"/>
          <p:cNvSpPr txBox="1">
            <a:spLocks noGrp="1"/>
          </p:cNvSpPr>
          <p:nvPr>
            <p:ph type="body" idx="1"/>
          </p:nvPr>
        </p:nvSpPr>
        <p:spPr>
          <a:xfrm>
            <a:off x="1024467" y="3641725"/>
            <a:ext cx="10490200" cy="955675"/>
          </a:xfrm>
          <a:prstGeom prst="rect">
            <a:avLst/>
          </a:prstGeom>
          <a:noFill/>
          <a:ln>
            <a:noFill/>
          </a:ln>
        </p:spPr>
        <p:txBody>
          <a:bodyPr spcFirstLastPara="1" wrap="square" lIns="91425" tIns="45700" rIns="91425" bIns="45700" anchor="t" anchorCtr="0">
            <a:normAutofit/>
          </a:bodyPr>
          <a:lstStyle>
            <a:lvl1pPr marL="457200" lvl="0" indent="-228600" algn="r">
              <a:lnSpc>
                <a:spcPct val="90000"/>
              </a:lnSpc>
              <a:spcBef>
                <a:spcPts val="1000"/>
              </a:spcBef>
              <a:spcAft>
                <a:spcPts val="0"/>
              </a:spcAft>
              <a:buClr>
                <a:schemeClr val="lt1"/>
              </a:buClr>
              <a:buSzPts val="2200"/>
              <a:buNone/>
              <a:defRPr sz="2200">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1800"/>
              <a:buNone/>
              <a:defRPr sz="1800">
                <a:solidFill>
                  <a:schemeClr val="lt1"/>
                </a:solidFill>
              </a:defRPr>
            </a:lvl3pPr>
            <a:lvl4pPr marL="1828800" lvl="3" indent="-228600" algn="l">
              <a:lnSpc>
                <a:spcPct val="90000"/>
              </a:lnSpc>
              <a:spcBef>
                <a:spcPts val="500"/>
              </a:spcBef>
              <a:spcAft>
                <a:spcPts val="0"/>
              </a:spcAft>
              <a:buClr>
                <a:schemeClr val="lt1"/>
              </a:buClr>
              <a:buSzPts val="1600"/>
              <a:buNone/>
              <a:defRPr sz="1600">
                <a:solidFill>
                  <a:schemeClr val="lt1"/>
                </a:solidFill>
              </a:defRPr>
            </a:lvl4pPr>
            <a:lvl5pPr marL="2286000" lvl="4" indent="-228600" algn="l">
              <a:lnSpc>
                <a:spcPct val="90000"/>
              </a:lnSpc>
              <a:spcBef>
                <a:spcPts val="500"/>
              </a:spcBef>
              <a:spcAft>
                <a:spcPts val="0"/>
              </a:spcAft>
              <a:buClr>
                <a:schemeClr val="lt1"/>
              </a:buClr>
              <a:buSzPts val="1600"/>
              <a:buNone/>
              <a:defRPr sz="1600">
                <a:solidFill>
                  <a:schemeClr val="lt1"/>
                </a:solidFill>
              </a:defRPr>
            </a:lvl5pPr>
            <a:lvl6pPr marL="2743200" lvl="5" indent="-228600" algn="l">
              <a:lnSpc>
                <a:spcPct val="90000"/>
              </a:lnSpc>
              <a:spcBef>
                <a:spcPts val="500"/>
              </a:spcBef>
              <a:spcAft>
                <a:spcPts val="0"/>
              </a:spcAft>
              <a:buClr>
                <a:schemeClr val="lt1"/>
              </a:buClr>
              <a:buSzPts val="1600"/>
              <a:buNone/>
              <a:defRPr sz="1600">
                <a:solidFill>
                  <a:schemeClr val="lt1"/>
                </a:solidFill>
              </a:defRPr>
            </a:lvl6pPr>
            <a:lvl7pPr marL="3200400" lvl="6" indent="-228600" algn="l">
              <a:lnSpc>
                <a:spcPct val="90000"/>
              </a:lnSpc>
              <a:spcBef>
                <a:spcPts val="500"/>
              </a:spcBef>
              <a:spcAft>
                <a:spcPts val="0"/>
              </a:spcAft>
              <a:buClr>
                <a:schemeClr val="lt1"/>
              </a:buClr>
              <a:buSzPts val="1600"/>
              <a:buNone/>
              <a:defRPr sz="1600">
                <a:solidFill>
                  <a:schemeClr val="lt1"/>
                </a:solidFill>
              </a:defRPr>
            </a:lvl7pPr>
            <a:lvl8pPr marL="3657600" lvl="7" indent="-228600" algn="l">
              <a:lnSpc>
                <a:spcPct val="90000"/>
              </a:lnSpc>
              <a:spcBef>
                <a:spcPts val="500"/>
              </a:spcBef>
              <a:spcAft>
                <a:spcPts val="0"/>
              </a:spcAft>
              <a:buClr>
                <a:schemeClr val="lt1"/>
              </a:buClr>
              <a:buSzPts val="1600"/>
              <a:buNone/>
              <a:defRPr sz="1600">
                <a:solidFill>
                  <a:schemeClr val="lt1"/>
                </a:solidFill>
              </a:defRPr>
            </a:lvl8pPr>
            <a:lvl9pPr marL="4114800" lvl="8" indent="-228600" algn="l">
              <a:lnSpc>
                <a:spcPct val="90000"/>
              </a:lnSpc>
              <a:spcBef>
                <a:spcPts val="500"/>
              </a:spcBef>
              <a:spcAft>
                <a:spcPts val="0"/>
              </a:spcAft>
              <a:buClr>
                <a:schemeClr val="lt1"/>
              </a:buClr>
              <a:buSzPts val="1600"/>
              <a:buNone/>
              <a:defRPr sz="1600">
                <a:solidFill>
                  <a:schemeClr val="lt1"/>
                </a:solidFill>
              </a:defRPr>
            </a:lvl9pPr>
          </a:lstStyle>
          <a:p>
            <a:endParaRPr/>
          </a:p>
        </p:txBody>
      </p:sp>
      <p:sp>
        <p:nvSpPr>
          <p:cNvPr id="29" name="Google Shape;29;p18"/>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18"/>
          <p:cNvSpPr txBox="1">
            <a:spLocks noGrp="1"/>
          </p:cNvSpPr>
          <p:nvPr>
            <p:ph type="ftr" idx="11"/>
          </p:nvPr>
        </p:nvSpPr>
        <p:spPr>
          <a:xfrm>
            <a:off x="685800" y="381001"/>
            <a:ext cx="6991492" cy="36406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1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2"/>
        <p:cNvGrpSpPr/>
        <p:nvPr/>
      </p:nvGrpSpPr>
      <p:grpSpPr>
        <a:xfrm>
          <a:off x="0" y="0"/>
          <a:ext cx="0" cy="0"/>
          <a:chOff x="0" y="0"/>
          <a:chExt cx="0" cy="0"/>
        </a:xfrm>
      </p:grpSpPr>
      <p:sp>
        <p:nvSpPr>
          <p:cNvPr id="33" name="Google Shape;33;p1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19"/>
          <p:cNvSpPr txBox="1">
            <a:spLocks noGrp="1"/>
          </p:cNvSpPr>
          <p:nvPr>
            <p:ph type="body" idx="1"/>
          </p:nvPr>
        </p:nvSpPr>
        <p:spPr>
          <a:xfrm>
            <a:off x="6858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5" name="Google Shape;35;p19"/>
          <p:cNvSpPr txBox="1">
            <a:spLocks noGrp="1"/>
          </p:cNvSpPr>
          <p:nvPr>
            <p:ph type="body" idx="2"/>
          </p:nvPr>
        </p:nvSpPr>
        <p:spPr>
          <a:xfrm>
            <a:off x="61722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6" name="Google Shape;36;p1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1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1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9"/>
        <p:cNvGrpSpPr/>
        <p:nvPr/>
      </p:nvGrpSpPr>
      <p:grpSpPr>
        <a:xfrm>
          <a:off x="0" y="0"/>
          <a:ext cx="0" cy="0"/>
          <a:chOff x="0" y="0"/>
          <a:chExt cx="0" cy="0"/>
        </a:xfrm>
      </p:grpSpPr>
      <p:sp>
        <p:nvSpPr>
          <p:cNvPr id="40" name="Google Shape;40;p20"/>
          <p:cNvSpPr txBox="1">
            <a:spLocks noGrp="1"/>
          </p:cNvSpPr>
          <p:nvPr>
            <p:ph type="title"/>
          </p:nvPr>
        </p:nvSpPr>
        <p:spPr>
          <a:xfrm>
            <a:off x="2895600" y="762000"/>
            <a:ext cx="8610600"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20"/>
          <p:cNvSpPr txBox="1">
            <a:spLocks noGrp="1"/>
          </p:cNvSpPr>
          <p:nvPr>
            <p:ph type="body" idx="1"/>
          </p:nvPr>
        </p:nvSpPr>
        <p:spPr>
          <a:xfrm>
            <a:off x="914409" y="2183802"/>
            <a:ext cx="5079991"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2" name="Google Shape;42;p20"/>
          <p:cNvSpPr txBox="1">
            <a:spLocks noGrp="1"/>
          </p:cNvSpPr>
          <p:nvPr>
            <p:ph type="body" idx="2"/>
          </p:nvPr>
        </p:nvSpPr>
        <p:spPr>
          <a:xfrm>
            <a:off x="685800" y="3132666"/>
            <a:ext cx="5311775"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3" name="Google Shape;43;p20"/>
          <p:cNvSpPr txBox="1">
            <a:spLocks noGrp="1"/>
          </p:cNvSpPr>
          <p:nvPr>
            <p:ph type="body" idx="3"/>
          </p:nvPr>
        </p:nvSpPr>
        <p:spPr>
          <a:xfrm>
            <a:off x="6400800" y="2183802"/>
            <a:ext cx="5105400"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4" name="Google Shape;44;p20"/>
          <p:cNvSpPr txBox="1">
            <a:spLocks noGrp="1"/>
          </p:cNvSpPr>
          <p:nvPr>
            <p:ph type="body" idx="4"/>
          </p:nvPr>
        </p:nvSpPr>
        <p:spPr>
          <a:xfrm>
            <a:off x="6172200" y="3132666"/>
            <a:ext cx="5334000"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5" name="Google Shape;45;p2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2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2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8"/>
        <p:cNvGrpSpPr/>
        <p:nvPr/>
      </p:nvGrpSpPr>
      <p:grpSpPr>
        <a:xfrm>
          <a:off x="0" y="0"/>
          <a:ext cx="0" cy="0"/>
          <a:chOff x="0" y="0"/>
          <a:chExt cx="0" cy="0"/>
        </a:xfrm>
      </p:grpSpPr>
      <p:sp>
        <p:nvSpPr>
          <p:cNvPr id="49" name="Google Shape;49;p2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2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2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2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22"/>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22"/>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22"/>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7"/>
        <p:cNvGrpSpPr/>
        <p:nvPr/>
      </p:nvGrpSpPr>
      <p:grpSpPr>
        <a:xfrm>
          <a:off x="0" y="0"/>
          <a:ext cx="0" cy="0"/>
          <a:chOff x="0" y="0"/>
          <a:chExt cx="0" cy="0"/>
        </a:xfrm>
      </p:grpSpPr>
      <p:sp>
        <p:nvSpPr>
          <p:cNvPr id="58" name="Google Shape;58;p23"/>
          <p:cNvSpPr txBox="1">
            <a:spLocks noGrp="1"/>
          </p:cNvSpPr>
          <p:nvPr>
            <p:ph type="title"/>
          </p:nvPr>
        </p:nvSpPr>
        <p:spPr>
          <a:xfrm>
            <a:off x="685800" y="1524000"/>
            <a:ext cx="411480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23"/>
          <p:cNvSpPr txBox="1">
            <a:spLocks noGrp="1"/>
          </p:cNvSpPr>
          <p:nvPr>
            <p:ph type="body" idx="1"/>
          </p:nvPr>
        </p:nvSpPr>
        <p:spPr>
          <a:xfrm>
            <a:off x="4995582" y="746759"/>
            <a:ext cx="6510618" cy="5471925"/>
          </a:xfrm>
          <a:prstGeom prst="rect">
            <a:avLst/>
          </a:prstGeom>
          <a:noFill/>
          <a:ln>
            <a:noFill/>
          </a:ln>
        </p:spPr>
        <p:txBody>
          <a:bodyPr spcFirstLastPara="1" wrap="square" lIns="91425" tIns="45700" rIns="91425" bIns="45700" anchor="ctr"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60" name="Google Shape;60;p23"/>
          <p:cNvSpPr txBox="1">
            <a:spLocks noGrp="1"/>
          </p:cNvSpPr>
          <p:nvPr>
            <p:ph type="body" idx="2"/>
          </p:nvPr>
        </p:nvSpPr>
        <p:spPr>
          <a:xfrm>
            <a:off x="685800" y="3124199"/>
            <a:ext cx="411480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1" name="Google Shape;61;p23"/>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23"/>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23"/>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4"/>
        <p:cNvGrpSpPr/>
        <p:nvPr/>
      </p:nvGrpSpPr>
      <p:grpSpPr>
        <a:xfrm>
          <a:off x="0" y="0"/>
          <a:ext cx="0" cy="0"/>
          <a:chOff x="0" y="0"/>
          <a:chExt cx="0" cy="0"/>
        </a:xfrm>
      </p:grpSpPr>
      <p:sp>
        <p:nvSpPr>
          <p:cNvPr id="65" name="Google Shape;65;p24"/>
          <p:cNvSpPr txBox="1">
            <a:spLocks noGrp="1"/>
          </p:cNvSpPr>
          <p:nvPr>
            <p:ph type="title"/>
          </p:nvPr>
        </p:nvSpPr>
        <p:spPr>
          <a:xfrm>
            <a:off x="685800" y="1524000"/>
            <a:ext cx="687324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24"/>
          <p:cNvSpPr>
            <a:spLocks noGrp="1"/>
          </p:cNvSpPr>
          <p:nvPr>
            <p:ph type="pic" idx="2"/>
          </p:nvPr>
        </p:nvSpPr>
        <p:spPr>
          <a:xfrm>
            <a:off x="7861238" y="751241"/>
            <a:ext cx="3644962" cy="5467443"/>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67" name="Google Shape;67;p24"/>
          <p:cNvSpPr txBox="1">
            <a:spLocks noGrp="1"/>
          </p:cNvSpPr>
          <p:nvPr>
            <p:ph type="body" idx="1"/>
          </p:nvPr>
        </p:nvSpPr>
        <p:spPr>
          <a:xfrm>
            <a:off x="685800" y="3124199"/>
            <a:ext cx="687324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8" name="Google Shape;68;p24"/>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24"/>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24"/>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
        <p:cNvGrpSpPr/>
        <p:nvPr/>
      </p:nvGrpSpPr>
      <p:grpSpPr>
        <a:xfrm>
          <a:off x="0" y="0"/>
          <a:ext cx="0" cy="0"/>
          <a:chOff x="0" y="0"/>
          <a:chExt cx="0" cy="0"/>
        </a:xfrm>
      </p:grpSpPr>
      <p:pic>
        <p:nvPicPr>
          <p:cNvPr id="6" name="Google Shape;6;p15" descr="C0-HD-TOP.png"/>
          <p:cNvPicPr preferRelativeResize="0"/>
          <p:nvPr/>
        </p:nvPicPr>
        <p:blipFill rotWithShape="1">
          <a:blip r:embed="rId19">
            <a:alphaModFix/>
          </a:blip>
          <a:srcRect/>
          <a:stretch/>
        </p:blipFill>
        <p:spPr>
          <a:xfrm>
            <a:off x="0" y="0"/>
            <a:ext cx="12192000" cy="1441450"/>
          </a:xfrm>
          <a:prstGeom prst="rect">
            <a:avLst/>
          </a:prstGeom>
          <a:noFill/>
          <a:ln>
            <a:noFill/>
          </a:ln>
        </p:spPr>
      </p:pic>
      <p:sp>
        <p:nvSpPr>
          <p:cNvPr id="7" name="Google Shape;7;p15"/>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marR="0" lvl="0" algn="r" rtl="0">
              <a:lnSpc>
                <a:spcPct val="90000"/>
              </a:lnSpc>
              <a:spcBef>
                <a:spcPts val="0"/>
              </a:spcBef>
              <a:spcAft>
                <a:spcPts val="0"/>
              </a:spcAft>
              <a:buClr>
                <a:schemeClr val="lt1"/>
              </a:buClr>
              <a:buSzPts val="4000"/>
              <a:buFont typeface="Century Gothic"/>
              <a:buNone/>
              <a:defRPr sz="40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 name="Google Shape;8;p15"/>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marR="0" lvl="0" indent="-368300" algn="l" rtl="0">
              <a:lnSpc>
                <a:spcPct val="90000"/>
              </a:lnSpc>
              <a:spcBef>
                <a:spcPts val="1000"/>
              </a:spcBef>
              <a:spcAft>
                <a:spcPts val="0"/>
              </a:spcAft>
              <a:buClr>
                <a:schemeClr val="lt1"/>
              </a:buClr>
              <a:buSzPts val="2200"/>
              <a:buFont typeface="Arial"/>
              <a:buChar char="•"/>
              <a:defRPr sz="2200" b="0" i="0" u="none" strike="noStrike" cap="none">
                <a:solidFill>
                  <a:schemeClr val="lt1"/>
                </a:solidFill>
                <a:latin typeface="Century Gothic"/>
                <a:ea typeface="Century Gothic"/>
                <a:cs typeface="Century Gothic"/>
                <a:sym typeface="Century Gothic"/>
              </a:defRPr>
            </a:lvl1pPr>
            <a:lvl2pPr marL="914400" marR="0" lvl="1" indent="-355600" algn="l" rtl="0">
              <a:lnSpc>
                <a:spcPct val="90000"/>
              </a:lnSpc>
              <a:spcBef>
                <a:spcPts val="500"/>
              </a:spcBef>
              <a:spcAft>
                <a:spcPts val="0"/>
              </a:spcAft>
              <a:buClr>
                <a:schemeClr val="lt1"/>
              </a:buClr>
              <a:buSzPts val="2000"/>
              <a:buFont typeface="Arial"/>
              <a:buChar char="•"/>
              <a:defRPr sz="2000" b="0" i="0" u="none" strike="noStrike" cap="none">
                <a:solidFill>
                  <a:schemeClr val="lt1"/>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3pPr>
            <a:lvl4pPr marL="1828800" marR="0" lvl="3"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4pPr>
            <a:lvl5pPr marL="2286000" marR="0" lvl="4"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5pPr>
            <a:lvl6pPr marL="2743200" marR="0" lvl="5"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6pPr>
            <a:lvl7pPr marL="3200400" marR="0" lvl="6"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7pPr>
            <a:lvl8pPr marL="3657600" marR="0" lvl="7"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8pPr>
            <a:lvl9pPr marL="4114800" marR="0" lvl="8"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9" name="Google Shape;9;p1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0" name="Google Shape;10;p1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1" name="Google Shape;11;p1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audio" Target="../media/media1.m4a"/><Relationship Id="rId7" Type="http://schemas.openxmlformats.org/officeDocument/2006/relationships/image" Target="../media/image4.png"/><Relationship Id="rId2" Type="http://schemas.microsoft.com/office/2007/relationships/media" Target="../media/media1.m4a"/><Relationship Id="rId1" Type="http://schemas.openxmlformats.org/officeDocument/2006/relationships/tags" Target="../tags/tag2.xml"/><Relationship Id="rId6" Type="http://schemas.openxmlformats.org/officeDocument/2006/relationships/image" Target="../media/image3.png"/><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audio" Target="../media/media10.m4a"/><Relationship Id="rId7" Type="http://schemas.openxmlformats.org/officeDocument/2006/relationships/image" Target="../media/image10.png"/><Relationship Id="rId2" Type="http://schemas.microsoft.com/office/2007/relationships/media" Target="../media/media10.m4a"/><Relationship Id="rId1" Type="http://schemas.openxmlformats.org/officeDocument/2006/relationships/tags" Target="../tags/tag11.xml"/><Relationship Id="rId6" Type="http://schemas.openxmlformats.org/officeDocument/2006/relationships/image" Target="../media/image3.png"/><Relationship Id="rId5" Type="http://schemas.openxmlformats.org/officeDocument/2006/relationships/notesSlide" Target="../notesSlides/notesSlide10.xml"/><Relationship Id="rId4" Type="http://schemas.openxmlformats.org/officeDocument/2006/relationships/slideLayout" Target="../slideLayouts/slideLayout2.xml"/><Relationship Id="rId9" Type="http://schemas.openxmlformats.org/officeDocument/2006/relationships/image" Target="../media/image4.png"/></Relationships>
</file>

<file path=ppt/slides/_rels/slide11.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audio" Target="../media/media11.m4a"/><Relationship Id="rId7" Type="http://schemas.openxmlformats.org/officeDocument/2006/relationships/image" Target="../media/image12.png"/><Relationship Id="rId2" Type="http://schemas.microsoft.com/office/2007/relationships/media" Target="../media/media11.m4a"/><Relationship Id="rId1" Type="http://schemas.openxmlformats.org/officeDocument/2006/relationships/tags" Target="../tags/tag12.xml"/><Relationship Id="rId6" Type="http://schemas.openxmlformats.org/officeDocument/2006/relationships/image" Target="../media/image3.png"/><Relationship Id="rId5" Type="http://schemas.openxmlformats.org/officeDocument/2006/relationships/notesSlide" Target="../notesSlides/notesSlide11.xml"/><Relationship Id="rId4" Type="http://schemas.openxmlformats.org/officeDocument/2006/relationships/slideLayout" Target="../slideLayouts/slideLayout2.xml"/><Relationship Id="rId9" Type="http://schemas.openxmlformats.org/officeDocument/2006/relationships/image" Target="../media/image4.png"/></Relationships>
</file>

<file path=ppt/slides/_rels/slide1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12.m4a"/><Relationship Id="rId7" Type="http://schemas.openxmlformats.org/officeDocument/2006/relationships/image" Target="../media/image3.png"/><Relationship Id="rId2" Type="http://schemas.microsoft.com/office/2007/relationships/media" Target="../media/media12.m4a"/><Relationship Id="rId1" Type="http://schemas.openxmlformats.org/officeDocument/2006/relationships/tags" Target="../tags/tag13.xml"/><Relationship Id="rId6" Type="http://schemas.openxmlformats.org/officeDocument/2006/relationships/image" Target="../media/image14.png"/><Relationship Id="rId5" Type="http://schemas.openxmlformats.org/officeDocument/2006/relationships/notesSlide" Target="../notesSlides/notesSlide12.xml"/><Relationship Id="rId4"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audio" Target="../media/media13.m4a"/><Relationship Id="rId7" Type="http://schemas.openxmlformats.org/officeDocument/2006/relationships/image" Target="../media/image4.png"/><Relationship Id="rId2" Type="http://schemas.microsoft.com/office/2007/relationships/media" Target="../media/media13.m4a"/><Relationship Id="rId1" Type="http://schemas.openxmlformats.org/officeDocument/2006/relationships/tags" Target="../tags/tag14.xml"/><Relationship Id="rId6" Type="http://schemas.openxmlformats.org/officeDocument/2006/relationships/image" Target="../media/image3.png"/><Relationship Id="rId5" Type="http://schemas.openxmlformats.org/officeDocument/2006/relationships/notesSlide" Target="../notesSlides/notesSlide13.xml"/><Relationship Id="rId4"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audio" Target="../media/media14.m4a"/><Relationship Id="rId7" Type="http://schemas.openxmlformats.org/officeDocument/2006/relationships/image" Target="../media/image4.png"/><Relationship Id="rId2" Type="http://schemas.microsoft.com/office/2007/relationships/media" Target="../media/media14.m4a"/><Relationship Id="rId1" Type="http://schemas.openxmlformats.org/officeDocument/2006/relationships/tags" Target="../tags/tag15.xml"/><Relationship Id="rId6" Type="http://schemas.openxmlformats.org/officeDocument/2006/relationships/image" Target="../media/image3.png"/><Relationship Id="rId5" Type="http://schemas.openxmlformats.org/officeDocument/2006/relationships/notesSlide" Target="../notesSlides/notesSlide14.xml"/><Relationship Id="rId4"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audio" Target="../media/media15.m4a"/><Relationship Id="rId7" Type="http://schemas.openxmlformats.org/officeDocument/2006/relationships/image" Target="../media/image4.png"/><Relationship Id="rId2" Type="http://schemas.microsoft.com/office/2007/relationships/media" Target="../media/media15.m4a"/><Relationship Id="rId1" Type="http://schemas.openxmlformats.org/officeDocument/2006/relationships/tags" Target="../tags/tag16.xml"/><Relationship Id="rId6" Type="http://schemas.openxmlformats.org/officeDocument/2006/relationships/image" Target="../media/image3.png"/><Relationship Id="rId5" Type="http://schemas.openxmlformats.org/officeDocument/2006/relationships/notesSlide" Target="../notesSlides/notesSlide15.xml"/><Relationship Id="rId4"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audio" Target="../media/media16.m4a"/><Relationship Id="rId7" Type="http://schemas.openxmlformats.org/officeDocument/2006/relationships/image" Target="../media/image4.png"/><Relationship Id="rId2" Type="http://schemas.microsoft.com/office/2007/relationships/media" Target="../media/media16.m4a"/><Relationship Id="rId1" Type="http://schemas.openxmlformats.org/officeDocument/2006/relationships/tags" Target="../tags/tag17.xml"/><Relationship Id="rId6" Type="http://schemas.openxmlformats.org/officeDocument/2006/relationships/image" Target="../media/image3.png"/><Relationship Id="rId5" Type="http://schemas.openxmlformats.org/officeDocument/2006/relationships/notesSlide" Target="../notesSlides/notesSlide16.xml"/><Relationship Id="rId4"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hyperlink" Target="https://www.perforce.com/downloads/helix-qac" TargetMode="External"/><Relationship Id="rId3" Type="http://schemas.openxmlformats.org/officeDocument/2006/relationships/notesSlide" Target="../notesSlides/notesSlide17.xml"/><Relationship Id="rId7" Type="http://schemas.openxmlformats.org/officeDocument/2006/relationships/hyperlink" Target="https://owasp.org/www-project-top-ten/" TargetMode="External"/><Relationship Id="rId12"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tags" Target="../tags/tag18.xml"/><Relationship Id="rId6" Type="http://schemas.openxmlformats.org/officeDocument/2006/relationships/hyperlink" Target="https://www.nist.gov/cyberframework" TargetMode="External"/><Relationship Id="rId11" Type="http://schemas.openxmlformats.org/officeDocument/2006/relationships/hyperlink" Target="https://www.trust-in-soft.com/trustinsoft-analyzer" TargetMode="External"/><Relationship Id="rId5" Type="http://schemas.openxmlformats.org/officeDocument/2006/relationships/hyperlink" Target="https://misra.org.uk/" TargetMode="External"/><Relationship Id="rId10" Type="http://schemas.openxmlformats.org/officeDocument/2006/relationships/hyperlink" Target="https://www.sipa.columbia.edu/sites/default/files/2022-11/Target%20Final.pdf" TargetMode="External"/><Relationship Id="rId4" Type="http://schemas.openxmlformats.org/officeDocument/2006/relationships/hyperlink" Target="https://cppcheck.sourceforge.io/" TargetMode="External"/><Relationship Id="rId9" Type="http://schemas.openxmlformats.org/officeDocument/2006/relationships/hyperlink" Target="https://wiki.sei.cmu.edu/confluence/display/cplusplus" TargetMode="External"/></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2.m4a"/><Relationship Id="rId7" Type="http://schemas.openxmlformats.org/officeDocument/2006/relationships/image" Target="../media/image3.png"/><Relationship Id="rId2" Type="http://schemas.microsoft.com/office/2007/relationships/media" Target="../media/media2.m4a"/><Relationship Id="rId1" Type="http://schemas.openxmlformats.org/officeDocument/2006/relationships/tags" Target="../tags/tag3.xml"/><Relationship Id="rId6" Type="http://schemas.openxmlformats.org/officeDocument/2006/relationships/image" Target="../media/image5.png"/><Relationship Id="rId5" Type="http://schemas.openxmlformats.org/officeDocument/2006/relationships/notesSlide" Target="../notesSlides/notesSlide2.xml"/><Relationship Id="rId4"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audio" Target="../media/media3.m4a"/><Relationship Id="rId7" Type="http://schemas.openxmlformats.org/officeDocument/2006/relationships/image" Target="../media/image4.png"/><Relationship Id="rId2" Type="http://schemas.microsoft.com/office/2007/relationships/media" Target="../media/media3.m4a"/><Relationship Id="rId1" Type="http://schemas.openxmlformats.org/officeDocument/2006/relationships/tags" Target="../tags/tag4.xml"/><Relationship Id="rId6" Type="http://schemas.openxmlformats.org/officeDocument/2006/relationships/image" Target="../media/image3.png"/><Relationship Id="rId5" Type="http://schemas.openxmlformats.org/officeDocument/2006/relationships/notesSlide" Target="../notesSlides/notesSlide3.xml"/><Relationship Id="rId4"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audio" Target="../media/media4.m4a"/><Relationship Id="rId7" Type="http://schemas.openxmlformats.org/officeDocument/2006/relationships/image" Target="../media/image4.png"/><Relationship Id="rId2" Type="http://schemas.microsoft.com/office/2007/relationships/media" Target="../media/media4.m4a"/><Relationship Id="rId1" Type="http://schemas.openxmlformats.org/officeDocument/2006/relationships/tags" Target="../tags/tag5.xml"/><Relationship Id="rId6" Type="http://schemas.openxmlformats.org/officeDocument/2006/relationships/image" Target="../media/image3.png"/><Relationship Id="rId5" Type="http://schemas.openxmlformats.org/officeDocument/2006/relationships/notesSlide" Target="../notesSlides/notesSlide4.xml"/><Relationship Id="rId4"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audio" Target="../media/media5.m4a"/><Relationship Id="rId7" Type="http://schemas.openxmlformats.org/officeDocument/2006/relationships/image" Target="../media/image4.png"/><Relationship Id="rId2" Type="http://schemas.microsoft.com/office/2007/relationships/media" Target="../media/media5.m4a"/><Relationship Id="rId1" Type="http://schemas.openxmlformats.org/officeDocument/2006/relationships/tags" Target="../tags/tag6.xml"/><Relationship Id="rId6" Type="http://schemas.openxmlformats.org/officeDocument/2006/relationships/image" Target="../media/image3.png"/><Relationship Id="rId5" Type="http://schemas.openxmlformats.org/officeDocument/2006/relationships/notesSlide" Target="../notesSlides/notesSlide5.xml"/><Relationship Id="rId4"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audio" Target="../media/media6.m4a"/><Relationship Id="rId7" Type="http://schemas.openxmlformats.org/officeDocument/2006/relationships/image" Target="../media/image4.png"/><Relationship Id="rId2" Type="http://schemas.microsoft.com/office/2007/relationships/media" Target="../media/media6.m4a"/><Relationship Id="rId1" Type="http://schemas.openxmlformats.org/officeDocument/2006/relationships/tags" Target="../tags/tag7.xml"/><Relationship Id="rId6" Type="http://schemas.openxmlformats.org/officeDocument/2006/relationships/image" Target="../media/image3.png"/><Relationship Id="rId5" Type="http://schemas.openxmlformats.org/officeDocument/2006/relationships/notesSlide" Target="../notesSlides/notesSlide6.xml"/><Relationship Id="rId4"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audio" Target="../media/media7.m4a"/><Relationship Id="rId7" Type="http://schemas.openxmlformats.org/officeDocument/2006/relationships/image" Target="../media/image4.png"/><Relationship Id="rId2" Type="http://schemas.microsoft.com/office/2007/relationships/media" Target="../media/media7.m4a"/><Relationship Id="rId1" Type="http://schemas.openxmlformats.org/officeDocument/2006/relationships/tags" Target="../tags/tag8.xml"/><Relationship Id="rId6" Type="http://schemas.openxmlformats.org/officeDocument/2006/relationships/image" Target="../media/image3.png"/><Relationship Id="rId5" Type="http://schemas.openxmlformats.org/officeDocument/2006/relationships/notesSlide" Target="../notesSlides/notesSlide7.xml"/><Relationship Id="rId4"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audio" Target="../media/media8.m4a"/><Relationship Id="rId7" Type="http://schemas.openxmlformats.org/officeDocument/2006/relationships/image" Target="../media/image6.png"/><Relationship Id="rId2" Type="http://schemas.microsoft.com/office/2007/relationships/media" Target="../media/media8.m4a"/><Relationship Id="rId1" Type="http://schemas.openxmlformats.org/officeDocument/2006/relationships/tags" Target="../tags/tag9.xml"/><Relationship Id="rId6" Type="http://schemas.openxmlformats.org/officeDocument/2006/relationships/image" Target="../media/image3.png"/><Relationship Id="rId5" Type="http://schemas.openxmlformats.org/officeDocument/2006/relationships/notesSlide" Target="../notesSlides/notesSlide8.xml"/><Relationship Id="rId4" Type="http://schemas.openxmlformats.org/officeDocument/2006/relationships/slideLayout" Target="../slideLayouts/slideLayout2.xml"/><Relationship Id="rId9" Type="http://schemas.openxmlformats.org/officeDocument/2006/relationships/image" Target="../media/image4.png"/></Relationships>
</file>

<file path=ppt/slides/_rels/slide9.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audio" Target="../media/media9.m4a"/><Relationship Id="rId7" Type="http://schemas.openxmlformats.org/officeDocument/2006/relationships/image" Target="../media/image8.png"/><Relationship Id="rId2" Type="http://schemas.microsoft.com/office/2007/relationships/media" Target="../media/media9.m4a"/><Relationship Id="rId1" Type="http://schemas.openxmlformats.org/officeDocument/2006/relationships/tags" Target="../tags/tag10.xml"/><Relationship Id="rId6" Type="http://schemas.openxmlformats.org/officeDocument/2006/relationships/image" Target="../media/image3.png"/><Relationship Id="rId5" Type="http://schemas.openxmlformats.org/officeDocument/2006/relationships/notesSlide" Target="../notesSlides/notesSlide9.xml"/><Relationship Id="rId4" Type="http://schemas.openxmlformats.org/officeDocument/2006/relationships/slideLayout" Target="../slideLayouts/slideLayout2.xml"/><Relationship Id="rId9"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1"/>
          <p:cNvSpPr txBox="1">
            <a:spLocks noGrp="1"/>
          </p:cNvSpPr>
          <p:nvPr>
            <p:ph type="ctrTitle"/>
          </p:nvPr>
        </p:nvSpPr>
        <p:spPr>
          <a:xfrm>
            <a:off x="1371600" y="1790153"/>
            <a:ext cx="9448800" cy="1825096"/>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6000"/>
              <a:buFont typeface="Century Gothic"/>
              <a:buNone/>
            </a:pPr>
            <a:r>
              <a:rPr lang="en-US"/>
              <a:t>Green Pace</a:t>
            </a:r>
            <a:endParaRPr/>
          </a:p>
        </p:txBody>
      </p:sp>
      <p:sp>
        <p:nvSpPr>
          <p:cNvPr id="145" name="Google Shape;145;p1"/>
          <p:cNvSpPr txBox="1">
            <a:spLocks noGrp="1"/>
          </p:cNvSpPr>
          <p:nvPr>
            <p:ph type="subTitle" idx="1"/>
          </p:nvPr>
        </p:nvSpPr>
        <p:spPr>
          <a:xfrm>
            <a:off x="1371600" y="3632200"/>
            <a:ext cx="9448800" cy="1561592"/>
          </a:xfrm>
          <a:prstGeom prst="rect">
            <a:avLst/>
          </a:prstGeom>
          <a:noFill/>
          <a:ln>
            <a:noFill/>
          </a:ln>
        </p:spPr>
        <p:txBody>
          <a:bodyPr spcFirstLastPara="1" wrap="square" lIns="91425" tIns="45700" rIns="91425" bIns="45700" anchor="t" anchorCtr="0">
            <a:normAutofit/>
          </a:bodyPr>
          <a:lstStyle/>
          <a:p>
            <a:pPr marL="0" lvl="0" indent="0" algn="l" rtl="0">
              <a:lnSpc>
                <a:spcPct val="70000"/>
              </a:lnSpc>
              <a:spcBef>
                <a:spcPts val="0"/>
              </a:spcBef>
              <a:spcAft>
                <a:spcPts val="0"/>
              </a:spcAft>
              <a:buClr>
                <a:schemeClr val="lt1"/>
              </a:buClr>
              <a:buSzPts val="1850"/>
              <a:buNone/>
            </a:pPr>
            <a:r>
              <a:rPr lang="en-US" sz="1850" dirty="0"/>
              <a:t>Security Policy Presentation</a:t>
            </a:r>
            <a:endParaRPr dirty="0"/>
          </a:p>
          <a:p>
            <a:pPr marL="0" lvl="0" indent="0" algn="l" rtl="0">
              <a:lnSpc>
                <a:spcPct val="70000"/>
              </a:lnSpc>
              <a:spcBef>
                <a:spcPts val="1000"/>
              </a:spcBef>
              <a:spcAft>
                <a:spcPts val="0"/>
              </a:spcAft>
              <a:buClr>
                <a:schemeClr val="lt1"/>
              </a:buClr>
              <a:buSzPts val="1850"/>
              <a:buNone/>
            </a:pPr>
            <a:r>
              <a:rPr lang="en-US" sz="1850" dirty="0"/>
              <a:t>Developer: </a:t>
            </a:r>
            <a:r>
              <a:rPr lang="en-US" sz="1850" i="1" dirty="0"/>
              <a:t>Jonathan Warner</a:t>
            </a:r>
            <a:endParaRPr sz="1850" i="1" dirty="0"/>
          </a:p>
        </p:txBody>
      </p:sp>
      <p:pic>
        <p:nvPicPr>
          <p:cNvPr id="146" name="Google Shape;146;p1" descr="Green Pace logo"/>
          <p:cNvPicPr preferRelativeResize="0"/>
          <p:nvPr/>
        </p:nvPicPr>
        <p:blipFill>
          <a:blip r:embed="rId6">
            <a:alphaModFix/>
          </a:blip>
          <a:stretch>
            <a:fillRect/>
          </a:stretch>
        </p:blipFill>
        <p:spPr>
          <a:xfrm>
            <a:off x="7440774" y="659854"/>
            <a:ext cx="2921424" cy="3786772"/>
          </a:xfrm>
          <a:prstGeom prst="rect">
            <a:avLst/>
          </a:prstGeom>
          <a:noFill/>
          <a:ln>
            <a:noFill/>
          </a:ln>
        </p:spPr>
      </p:pic>
      <p:pic>
        <p:nvPicPr>
          <p:cNvPr id="31" name="Audio 30">
            <a:hlinkClick r:id="" action="ppaction://media"/>
            <a:extLst>
              <a:ext uri="{FF2B5EF4-FFF2-40B4-BE49-F238E27FC236}">
                <a16:creationId xmlns:a16="http://schemas.microsoft.com/office/drawing/2014/main" id="{6DB7B75A-56C9-6FFD-1D05-52D6954607ED}"/>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6518"/>
    </mc:Choice>
    <mc:Fallback>
      <p:transition spd="slow" advTm="1651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1"/>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1899138" y="764373"/>
            <a:ext cx="9607062"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dirty="0"/>
              <a:t>Unit Testing Examples</a:t>
            </a:r>
            <a:br>
              <a:rPr lang="en-US" dirty="0"/>
            </a:br>
            <a:r>
              <a:rPr lang="en-US" sz="3200" dirty="0" err="1"/>
              <a:t>OutOfRangeExceptionThrownWhenIndexOOB</a:t>
            </a:r>
            <a:endParaRPr sz="3200" dirty="0"/>
          </a:p>
        </p:txBody>
      </p:sp>
      <p:sp>
        <p:nvSpPr>
          <p:cNvPr id="196" name="Google Shape;196;g9504e29505_0_0"/>
          <p:cNvSpPr txBox="1">
            <a:spLocks noGrp="1"/>
          </p:cNvSpPr>
          <p:nvPr>
            <p:ph type="body" idx="1"/>
          </p:nvPr>
        </p:nvSpPr>
        <p:spPr>
          <a:xfrm>
            <a:off x="685800" y="2194560"/>
            <a:ext cx="10820400" cy="40242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1800"/>
              <a:buNone/>
            </a:pPr>
            <a:r>
              <a:rPr lang="en-US" dirty="0"/>
              <a:t> </a:t>
            </a:r>
          </a:p>
        </p:txBody>
      </p:sp>
      <p:pic>
        <p:nvPicPr>
          <p:cNvPr id="197" name="Google Shape;197;g9504e29505_0_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Picture 2">
            <a:extLst>
              <a:ext uri="{FF2B5EF4-FFF2-40B4-BE49-F238E27FC236}">
                <a16:creationId xmlns:a16="http://schemas.microsoft.com/office/drawing/2014/main" id="{D0FEF7BD-9707-8439-F097-AC79418B0A4B}"/>
              </a:ext>
            </a:extLst>
          </p:cNvPr>
          <p:cNvPicPr>
            <a:picLocks noChangeAspect="1"/>
          </p:cNvPicPr>
          <p:nvPr/>
        </p:nvPicPr>
        <p:blipFill>
          <a:blip r:embed="rId7"/>
          <a:stretch>
            <a:fillRect/>
          </a:stretch>
        </p:blipFill>
        <p:spPr>
          <a:xfrm>
            <a:off x="1390650" y="2430707"/>
            <a:ext cx="9410700" cy="2371725"/>
          </a:xfrm>
          <a:prstGeom prst="rect">
            <a:avLst/>
          </a:prstGeom>
        </p:spPr>
      </p:pic>
      <p:pic>
        <p:nvPicPr>
          <p:cNvPr id="5" name="Picture 4">
            <a:extLst>
              <a:ext uri="{FF2B5EF4-FFF2-40B4-BE49-F238E27FC236}">
                <a16:creationId xmlns:a16="http://schemas.microsoft.com/office/drawing/2014/main" id="{483791E7-1203-B2F5-1E87-3DAC909BFF52}"/>
              </a:ext>
            </a:extLst>
          </p:cNvPr>
          <p:cNvPicPr>
            <a:picLocks noChangeAspect="1"/>
          </p:cNvPicPr>
          <p:nvPr/>
        </p:nvPicPr>
        <p:blipFill>
          <a:blip r:embed="rId8"/>
          <a:stretch>
            <a:fillRect/>
          </a:stretch>
        </p:blipFill>
        <p:spPr>
          <a:xfrm>
            <a:off x="3333750" y="5224846"/>
            <a:ext cx="5524500" cy="285750"/>
          </a:xfrm>
          <a:prstGeom prst="rect">
            <a:avLst/>
          </a:prstGeom>
        </p:spPr>
      </p:pic>
      <p:pic>
        <p:nvPicPr>
          <p:cNvPr id="8" name="Audio 7">
            <a:hlinkClick r:id="" action="ppaction://media"/>
            <a:extLst>
              <a:ext uri="{FF2B5EF4-FFF2-40B4-BE49-F238E27FC236}">
                <a16:creationId xmlns:a16="http://schemas.microsoft.com/office/drawing/2014/main" id="{9020DEC7-872C-22AB-0745-17AFC7468AB7}"/>
              </a:ext>
            </a:extLst>
          </p:cNvPr>
          <p:cNvPicPr>
            <a:picLocks noChangeAspect="1"/>
          </p:cNvPicPr>
          <p:nvPr>
            <a:audioFile r:link="rId3"/>
            <p:extLst>
              <p:ext uri="{DAA4B4D4-6D71-4841-9C94-3DE7FCFB9230}">
                <p14:media xmlns:p14="http://schemas.microsoft.com/office/powerpoint/2010/main" r:embed="rId2"/>
              </p:ext>
            </p:extLst>
          </p:nvPr>
        </p:nvPicPr>
        <p:blipFill>
          <a:blip r:embed="rId9"/>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3477"/>
    </mc:Choice>
    <mc:Fallback>
      <p:transition spd="slow" advTm="2347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4">
          <a:extLst>
            <a:ext uri="{FF2B5EF4-FFF2-40B4-BE49-F238E27FC236}">
              <a16:creationId xmlns:a16="http://schemas.microsoft.com/office/drawing/2014/main" id="{3C45BF2B-9A4C-E0FE-2111-F70B988FCDB8}"/>
            </a:ext>
          </a:extLst>
        </p:cNvPr>
        <p:cNvGrpSpPr/>
        <p:nvPr/>
      </p:nvGrpSpPr>
      <p:grpSpPr>
        <a:xfrm>
          <a:off x="0" y="0"/>
          <a:ext cx="0" cy="0"/>
          <a:chOff x="0" y="0"/>
          <a:chExt cx="0" cy="0"/>
        </a:xfrm>
      </p:grpSpPr>
      <p:sp>
        <p:nvSpPr>
          <p:cNvPr id="195" name="Google Shape;195;g9504e29505_0_0">
            <a:extLst>
              <a:ext uri="{FF2B5EF4-FFF2-40B4-BE49-F238E27FC236}">
                <a16:creationId xmlns:a16="http://schemas.microsoft.com/office/drawing/2014/main" id="{F008B8F9-D6D4-1A6C-83CD-4FEA0AEE4D6F}"/>
              </a:ext>
            </a:extLst>
          </p:cNvPr>
          <p:cNvSpPr txBox="1">
            <a:spLocks noGrp="1"/>
          </p:cNvSpPr>
          <p:nvPr>
            <p:ph type="title"/>
          </p:nvPr>
        </p:nvSpPr>
        <p:spPr>
          <a:xfrm>
            <a:off x="1078523" y="764373"/>
            <a:ext cx="10427677"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dirty="0"/>
              <a:t>Unit Testing Examples</a:t>
            </a:r>
            <a:br>
              <a:rPr lang="en-US" dirty="0"/>
            </a:br>
            <a:r>
              <a:rPr lang="en-US" sz="3600" dirty="0" err="1"/>
              <a:t>AssignMoreThanMaxSizeThrowsException</a:t>
            </a:r>
            <a:endParaRPr sz="3600" dirty="0"/>
          </a:p>
        </p:txBody>
      </p:sp>
      <p:sp>
        <p:nvSpPr>
          <p:cNvPr id="196" name="Google Shape;196;g9504e29505_0_0">
            <a:extLst>
              <a:ext uri="{FF2B5EF4-FFF2-40B4-BE49-F238E27FC236}">
                <a16:creationId xmlns:a16="http://schemas.microsoft.com/office/drawing/2014/main" id="{D8597008-2255-335C-E682-8F28F74ABB8F}"/>
              </a:ext>
            </a:extLst>
          </p:cNvPr>
          <p:cNvSpPr txBox="1">
            <a:spLocks noGrp="1"/>
          </p:cNvSpPr>
          <p:nvPr>
            <p:ph type="body" idx="1"/>
          </p:nvPr>
        </p:nvSpPr>
        <p:spPr>
          <a:xfrm>
            <a:off x="685800" y="2194560"/>
            <a:ext cx="10820400" cy="40242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1800"/>
              <a:buNone/>
            </a:pPr>
            <a:r>
              <a:rPr lang="en-US" dirty="0"/>
              <a:t> </a:t>
            </a:r>
          </a:p>
        </p:txBody>
      </p:sp>
      <p:pic>
        <p:nvPicPr>
          <p:cNvPr id="197" name="Google Shape;197;g9504e29505_0_0" descr="Green Pace logo">
            <a:extLst>
              <a:ext uri="{FF2B5EF4-FFF2-40B4-BE49-F238E27FC236}">
                <a16:creationId xmlns:a16="http://schemas.microsoft.com/office/drawing/2014/main" id="{3DF50C83-77DC-1AD4-0567-F9F46B9E4814}"/>
              </a:ext>
            </a:extLst>
          </p:cNvPr>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Picture 2">
            <a:extLst>
              <a:ext uri="{FF2B5EF4-FFF2-40B4-BE49-F238E27FC236}">
                <a16:creationId xmlns:a16="http://schemas.microsoft.com/office/drawing/2014/main" id="{BBE0AC8E-FAD3-6F5C-17BA-196CB9FC3446}"/>
              </a:ext>
            </a:extLst>
          </p:cNvPr>
          <p:cNvPicPr>
            <a:picLocks noChangeAspect="1"/>
          </p:cNvPicPr>
          <p:nvPr/>
        </p:nvPicPr>
        <p:blipFill>
          <a:blip r:embed="rId7"/>
          <a:stretch>
            <a:fillRect/>
          </a:stretch>
        </p:blipFill>
        <p:spPr>
          <a:xfrm>
            <a:off x="1900237" y="2495550"/>
            <a:ext cx="8391525" cy="1866900"/>
          </a:xfrm>
          <a:prstGeom prst="rect">
            <a:avLst/>
          </a:prstGeom>
        </p:spPr>
      </p:pic>
      <p:pic>
        <p:nvPicPr>
          <p:cNvPr id="5" name="Picture 4">
            <a:extLst>
              <a:ext uri="{FF2B5EF4-FFF2-40B4-BE49-F238E27FC236}">
                <a16:creationId xmlns:a16="http://schemas.microsoft.com/office/drawing/2014/main" id="{B5DE05C1-A74A-FA0D-B885-F2D4A131E7A2}"/>
              </a:ext>
            </a:extLst>
          </p:cNvPr>
          <p:cNvPicPr>
            <a:picLocks noChangeAspect="1"/>
          </p:cNvPicPr>
          <p:nvPr/>
        </p:nvPicPr>
        <p:blipFill>
          <a:blip r:embed="rId8"/>
          <a:stretch>
            <a:fillRect/>
          </a:stretch>
        </p:blipFill>
        <p:spPr>
          <a:xfrm>
            <a:off x="3376611" y="4976279"/>
            <a:ext cx="5438775" cy="314325"/>
          </a:xfrm>
          <a:prstGeom prst="rect">
            <a:avLst/>
          </a:prstGeom>
        </p:spPr>
      </p:pic>
      <p:pic>
        <p:nvPicPr>
          <p:cNvPr id="16" name="Audio 15">
            <a:hlinkClick r:id="" action="ppaction://media"/>
            <a:extLst>
              <a:ext uri="{FF2B5EF4-FFF2-40B4-BE49-F238E27FC236}">
                <a16:creationId xmlns:a16="http://schemas.microsoft.com/office/drawing/2014/main" id="{D5062C65-6620-A458-42E7-8083083B8297}"/>
              </a:ext>
            </a:extLst>
          </p:cNvPr>
          <p:cNvPicPr>
            <a:picLocks noChangeAspect="1"/>
          </p:cNvPicPr>
          <p:nvPr>
            <a:audioFile r:link="rId3"/>
            <p:extLst>
              <p:ext uri="{DAA4B4D4-6D71-4841-9C94-3DE7FCFB9230}">
                <p14:media xmlns:p14="http://schemas.microsoft.com/office/powerpoint/2010/main" r:embed="rId2"/>
              </p:ext>
            </p:extLst>
          </p:nvPr>
        </p:nvPicPr>
        <p:blipFill>
          <a:blip r:embed="rId9"/>
          <a:srcRect l="-118750" t="-118750" r="-118750" b="-118750"/>
          <a:stretch>
            <a:fillRect/>
          </a:stretch>
        </p:blipFill>
        <p:spPr>
          <a:xfrm>
            <a:off x="10052304" y="4718304"/>
            <a:ext cx="2057400" cy="2057400"/>
          </a:xfrm>
          <a:prstGeom prst="ellipse">
            <a:avLst/>
          </a:prstGeom>
        </p:spPr>
      </p:pic>
    </p:spTree>
    <p:custDataLst>
      <p:tags r:id="rId1"/>
    </p:custDataLst>
    <p:extLst>
      <p:ext uri="{BB962C8B-B14F-4D97-AF65-F5344CB8AC3E}">
        <p14:creationId xmlns:p14="http://schemas.microsoft.com/office/powerpoint/2010/main" val="3236759966"/>
      </p:ext>
    </p:extLst>
  </p:cSld>
  <p:clrMapOvr>
    <a:masterClrMapping/>
  </p:clrMapOvr>
  <mc:AlternateContent xmlns:mc="http://schemas.openxmlformats.org/markup-compatibility/2006">
    <mc:Choice xmlns:p14="http://schemas.microsoft.com/office/powerpoint/2010/main" Requires="p14">
      <p:transition spd="slow" p14:dur="2000" advTm="31965"/>
    </mc:Choice>
    <mc:Fallback>
      <p:transition spd="slow" advTm="3196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6"/>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AUTOMATION SUMMARY</a:t>
            </a:r>
            <a:endParaRPr/>
          </a:p>
        </p:txBody>
      </p:sp>
      <p:pic>
        <p:nvPicPr>
          <p:cNvPr id="203" name="Google Shape;203;p9" descr="DevSec Ops Toolchain Diagram&#10;Graphical representation of the automation process used in the enforcement and compliance of the Security Policy Standards.&#10;The illustration shows a figure eight or infinity symbol to illustrate that the cycle of development is continuous. It starts with assessing and planning, to designing and building with DevSecOps in the center of the continuous loop to maintain system integrity and then make additional changes to make it more secure."/>
          <p:cNvPicPr preferRelativeResize="0">
            <a:picLocks noGrp="1"/>
          </p:cNvPicPr>
          <p:nvPr>
            <p:ph type="body" idx="1"/>
          </p:nvPr>
        </p:nvPicPr>
        <p:blipFill rotWithShape="1">
          <a:blip r:embed="rId6">
            <a:alphaModFix/>
          </a:blip>
          <a:srcRect/>
          <a:stretch/>
        </p:blipFill>
        <p:spPr>
          <a:xfrm>
            <a:off x="2127250" y="2199481"/>
            <a:ext cx="7937500" cy="4013200"/>
          </a:xfrm>
          <a:prstGeom prst="rect">
            <a:avLst/>
          </a:prstGeom>
          <a:noFill/>
          <a:ln>
            <a:noFill/>
          </a:ln>
        </p:spPr>
      </p:pic>
      <p:pic>
        <p:nvPicPr>
          <p:cNvPr id="204" name="Google Shape;204;p9"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pic>
        <p:nvPicPr>
          <p:cNvPr id="16" name="Audio 15">
            <a:hlinkClick r:id="" action="ppaction://media"/>
            <a:extLst>
              <a:ext uri="{FF2B5EF4-FFF2-40B4-BE49-F238E27FC236}">
                <a16:creationId xmlns:a16="http://schemas.microsoft.com/office/drawing/2014/main" id="{DD85F025-0991-338A-0BC1-53A3E60496F7}"/>
              </a:ext>
            </a:extLst>
          </p:cNvPr>
          <p:cNvPicPr>
            <a:picLocks noChangeAspect="1"/>
          </p:cNvPicPr>
          <p:nvPr>
            <a:audioFile r:link="rId3"/>
            <p:extLst>
              <p:ext uri="{DAA4B4D4-6D71-4841-9C94-3DE7FCFB9230}">
                <p14:media xmlns:p14="http://schemas.microsoft.com/office/powerpoint/2010/main" r:embed="rId2"/>
              </p:ext>
            </p:extLst>
          </p:nvPr>
        </p:nvPicPr>
        <p:blipFill>
          <a:blip r:embed="rId8"/>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55461"/>
    </mc:Choice>
    <mc:Fallback>
      <p:transition spd="slow" advTm="554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6"/>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10"/>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TOOLS</a:t>
            </a:r>
            <a:endParaRPr dirty="0"/>
          </a:p>
        </p:txBody>
      </p:sp>
      <p:sp>
        <p:nvSpPr>
          <p:cNvPr id="210" name="Google Shape;210;p10"/>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lnSpcReduction="10000"/>
          </a:bodyPr>
          <a:lstStyle/>
          <a:p>
            <a:pPr marL="742950" lvl="1" indent="-285750">
              <a:spcBef>
                <a:spcPts val="0"/>
              </a:spcBef>
              <a:buSzPts val="2000"/>
            </a:pPr>
            <a:r>
              <a:rPr lang="en-US" sz="4400" b="1" dirty="0" err="1"/>
              <a:t>Cppcheck</a:t>
            </a:r>
            <a:endParaRPr lang="en-US" sz="4400" b="1" dirty="0"/>
          </a:p>
          <a:p>
            <a:pPr marL="742950" lvl="1" indent="-285750">
              <a:spcBef>
                <a:spcPts val="0"/>
              </a:spcBef>
              <a:buSzPts val="2000"/>
            </a:pPr>
            <a:endParaRPr lang="en-US" sz="4400" b="1" dirty="0"/>
          </a:p>
          <a:p>
            <a:pPr marL="742950" lvl="1" indent="-285750">
              <a:spcBef>
                <a:spcPts val="0"/>
              </a:spcBef>
              <a:buSzPts val="2000"/>
            </a:pPr>
            <a:endParaRPr lang="en-US" sz="4400" b="1" dirty="0"/>
          </a:p>
          <a:p>
            <a:pPr marL="742950" lvl="1" indent="-285750">
              <a:spcBef>
                <a:spcPts val="0"/>
              </a:spcBef>
              <a:buSzPts val="2000"/>
            </a:pPr>
            <a:r>
              <a:rPr lang="en-US" sz="4400" b="1" dirty="0"/>
              <a:t>Helix QAC</a:t>
            </a:r>
          </a:p>
          <a:p>
            <a:pPr marL="742950" lvl="1" indent="-285750">
              <a:spcBef>
                <a:spcPts val="0"/>
              </a:spcBef>
              <a:buSzPts val="2000"/>
            </a:pPr>
            <a:endParaRPr lang="en-US" sz="4400" b="1" dirty="0"/>
          </a:p>
          <a:p>
            <a:pPr marL="742950" lvl="1" indent="-285750">
              <a:spcBef>
                <a:spcPts val="0"/>
              </a:spcBef>
              <a:buSzPts val="2000"/>
            </a:pPr>
            <a:endParaRPr lang="en-US" sz="4400" b="1" dirty="0"/>
          </a:p>
          <a:p>
            <a:pPr marL="742950" lvl="1" indent="-285750">
              <a:spcBef>
                <a:spcPts val="0"/>
              </a:spcBef>
              <a:buSzPts val="2000"/>
            </a:pPr>
            <a:r>
              <a:rPr lang="en-US" sz="4400" b="1" dirty="0" err="1"/>
              <a:t>TrustInSoftAnalyzer</a:t>
            </a:r>
            <a:endParaRPr lang="en-US" sz="4400" b="1" dirty="0"/>
          </a:p>
          <a:p>
            <a:pPr marL="457200" lvl="1" indent="0">
              <a:spcBef>
                <a:spcPts val="0"/>
              </a:spcBef>
              <a:buSzPts val="2000"/>
              <a:buNone/>
            </a:pPr>
            <a:endParaRPr lang="en-US" b="1" dirty="0"/>
          </a:p>
        </p:txBody>
      </p:sp>
      <p:pic>
        <p:nvPicPr>
          <p:cNvPr id="211" name="Google Shape;211;p1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4" name="Audio 3">
            <a:hlinkClick r:id="" action="ppaction://media"/>
            <a:extLst>
              <a:ext uri="{FF2B5EF4-FFF2-40B4-BE49-F238E27FC236}">
                <a16:creationId xmlns:a16="http://schemas.microsoft.com/office/drawing/2014/main" id="{8D3473EA-F5BB-D068-A8EF-8FE606682579}"/>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9256"/>
    </mc:Choice>
    <mc:Fallback>
      <p:transition spd="slow" advTm="2925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1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RISKS AND BENEFITS</a:t>
            </a:r>
            <a:endParaRPr/>
          </a:p>
        </p:txBody>
      </p:sp>
      <p:sp>
        <p:nvSpPr>
          <p:cNvPr id="217" name="Google Shape;217;p11"/>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lt1"/>
              </a:buClr>
              <a:buSzPts val="2000"/>
              <a:buNone/>
            </a:pPr>
            <a:r>
              <a:rPr lang="en-US" b="1" dirty="0"/>
              <a:t>Risks of Acting Now: </a:t>
            </a:r>
            <a:r>
              <a:rPr lang="en-US" dirty="0"/>
              <a:t>Upfront cost could be high and new tools could create a difficult learning curve for the team.</a:t>
            </a:r>
            <a:br>
              <a:rPr lang="en-US" dirty="0"/>
            </a:br>
            <a:endParaRPr lang="en-US" b="1" dirty="0"/>
          </a:p>
          <a:p>
            <a:pPr marL="0" indent="0">
              <a:spcBef>
                <a:spcPts val="0"/>
              </a:spcBef>
              <a:buSzPts val="2000"/>
              <a:buNone/>
            </a:pPr>
            <a:r>
              <a:rPr lang="en-US" b="1" dirty="0"/>
              <a:t>Benefits of Acting Now: </a:t>
            </a:r>
            <a:r>
              <a:rPr lang="en-US" dirty="0"/>
              <a:t>Allows us to prepare and stay ahead of potential threats. Streamlines future development thanks to the incorporation of secure practices. Proactive approach saves time, money, and protects the company long-term.</a:t>
            </a:r>
            <a:endParaRPr lang="en-US" b="1" dirty="0"/>
          </a:p>
          <a:p>
            <a:pPr marL="0" lvl="0" indent="0" algn="l" rtl="0">
              <a:lnSpc>
                <a:spcPct val="90000"/>
              </a:lnSpc>
              <a:spcBef>
                <a:spcPts val="0"/>
              </a:spcBef>
              <a:spcAft>
                <a:spcPts val="0"/>
              </a:spcAft>
              <a:buClr>
                <a:schemeClr val="lt1"/>
              </a:buClr>
              <a:buSzPts val="2000"/>
              <a:buNone/>
            </a:pPr>
            <a:endParaRPr lang="en-US" b="1" dirty="0"/>
          </a:p>
          <a:p>
            <a:pPr marL="0" lvl="0" indent="0" algn="l" rtl="0">
              <a:lnSpc>
                <a:spcPct val="90000"/>
              </a:lnSpc>
              <a:spcBef>
                <a:spcPts val="0"/>
              </a:spcBef>
              <a:spcAft>
                <a:spcPts val="0"/>
              </a:spcAft>
              <a:buClr>
                <a:schemeClr val="lt1"/>
              </a:buClr>
              <a:buSzPts val="2000"/>
              <a:buNone/>
            </a:pPr>
            <a:r>
              <a:rPr lang="en-US" b="1" dirty="0"/>
              <a:t>Risks of Waiting: </a:t>
            </a:r>
            <a:r>
              <a:rPr lang="en-US" dirty="0"/>
              <a:t>Delaying actions increases the risk of security vulnerabilities being exploited. The longer the wait, the higher the cost and effort needed to fix the problem down the line. </a:t>
            </a:r>
            <a:endParaRPr lang="en-US" b="1" dirty="0"/>
          </a:p>
          <a:p>
            <a:pPr marL="0" lvl="0" indent="0" algn="l" rtl="0">
              <a:lnSpc>
                <a:spcPct val="90000"/>
              </a:lnSpc>
              <a:spcBef>
                <a:spcPts val="0"/>
              </a:spcBef>
              <a:spcAft>
                <a:spcPts val="0"/>
              </a:spcAft>
              <a:buClr>
                <a:schemeClr val="lt1"/>
              </a:buClr>
              <a:buSzPts val="2000"/>
              <a:buNone/>
            </a:pPr>
            <a:endParaRPr lang="en-US" b="1" dirty="0"/>
          </a:p>
          <a:p>
            <a:pPr marL="0" indent="0">
              <a:spcBef>
                <a:spcPts val="0"/>
              </a:spcBef>
              <a:buSzPts val="2000"/>
              <a:buNone/>
            </a:pPr>
            <a:r>
              <a:rPr lang="en-US" b="1" dirty="0"/>
              <a:t>Benefits of Waiting: </a:t>
            </a:r>
            <a:r>
              <a:rPr lang="en-US" dirty="0"/>
              <a:t>No upfront cost or learning curve to worry about. </a:t>
            </a:r>
            <a:r>
              <a:rPr lang="en-US" b="1" dirty="0"/>
              <a:t> </a:t>
            </a:r>
          </a:p>
          <a:p>
            <a:pPr marL="0" lvl="0" indent="0" algn="l" rtl="0">
              <a:lnSpc>
                <a:spcPct val="90000"/>
              </a:lnSpc>
              <a:spcBef>
                <a:spcPts val="0"/>
              </a:spcBef>
              <a:spcAft>
                <a:spcPts val="0"/>
              </a:spcAft>
              <a:buClr>
                <a:schemeClr val="lt1"/>
              </a:buClr>
              <a:buSzPts val="2000"/>
              <a:buNone/>
            </a:pPr>
            <a:endParaRPr lang="en-US" b="1" dirty="0"/>
          </a:p>
        </p:txBody>
      </p:sp>
      <p:pic>
        <p:nvPicPr>
          <p:cNvPr id="218" name="Google Shape;218;p11"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8" name="Audio 27">
            <a:hlinkClick r:id="" action="ppaction://media"/>
            <a:extLst>
              <a:ext uri="{FF2B5EF4-FFF2-40B4-BE49-F238E27FC236}">
                <a16:creationId xmlns:a16="http://schemas.microsoft.com/office/drawing/2014/main" id="{5F0A4465-DF48-6402-E7E0-E48F7ED67365}"/>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58387"/>
    </mc:Choice>
    <mc:Fallback>
      <p:transition spd="slow" advTm="5838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8"/>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12"/>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RECOMMENDATIONS</a:t>
            </a:r>
            <a:endParaRPr dirty="0"/>
          </a:p>
        </p:txBody>
      </p:sp>
      <p:sp>
        <p:nvSpPr>
          <p:cNvPr id="224" name="Google Shape;224;p12"/>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1143000" lvl="2" indent="-228600" algn="l" rtl="0">
              <a:lnSpc>
                <a:spcPct val="90000"/>
              </a:lnSpc>
              <a:spcBef>
                <a:spcPts val="0"/>
              </a:spcBef>
              <a:spcAft>
                <a:spcPts val="0"/>
              </a:spcAft>
              <a:buClr>
                <a:schemeClr val="lt1"/>
              </a:buClr>
              <a:buSzPts val="1800"/>
              <a:buChar char="•"/>
            </a:pPr>
            <a:r>
              <a:rPr lang="en-US" sz="3600" b="1" dirty="0"/>
              <a:t>Developer Training</a:t>
            </a:r>
          </a:p>
          <a:p>
            <a:pPr marL="1143000" lvl="2" indent="-228600" algn="l" rtl="0">
              <a:lnSpc>
                <a:spcPct val="90000"/>
              </a:lnSpc>
              <a:spcBef>
                <a:spcPts val="0"/>
              </a:spcBef>
              <a:spcAft>
                <a:spcPts val="0"/>
              </a:spcAft>
              <a:buClr>
                <a:schemeClr val="lt1"/>
              </a:buClr>
              <a:buSzPts val="1800"/>
              <a:buChar char="•"/>
            </a:pPr>
            <a:endParaRPr lang="en-US" sz="3600" b="1" dirty="0"/>
          </a:p>
          <a:p>
            <a:pPr marL="1143000" lvl="2" indent="-228600" algn="l" rtl="0">
              <a:lnSpc>
                <a:spcPct val="90000"/>
              </a:lnSpc>
              <a:spcBef>
                <a:spcPts val="0"/>
              </a:spcBef>
              <a:spcAft>
                <a:spcPts val="0"/>
              </a:spcAft>
              <a:buClr>
                <a:schemeClr val="lt1"/>
              </a:buClr>
              <a:buSzPts val="1800"/>
              <a:buChar char="•"/>
            </a:pPr>
            <a:endParaRPr lang="en-US" sz="3600" b="1" dirty="0"/>
          </a:p>
          <a:p>
            <a:pPr marL="1143000" lvl="2" indent="-228600" algn="l" rtl="0">
              <a:lnSpc>
                <a:spcPct val="90000"/>
              </a:lnSpc>
              <a:spcBef>
                <a:spcPts val="0"/>
              </a:spcBef>
              <a:spcAft>
                <a:spcPts val="0"/>
              </a:spcAft>
              <a:buClr>
                <a:schemeClr val="lt1"/>
              </a:buClr>
              <a:buSzPts val="1800"/>
              <a:buChar char="•"/>
            </a:pPr>
            <a:r>
              <a:rPr lang="en-US" sz="3600" b="1" dirty="0"/>
              <a:t>Third-Party Integration Security</a:t>
            </a:r>
          </a:p>
          <a:p>
            <a:pPr marL="1143000" lvl="2" indent="-228600" algn="l" rtl="0">
              <a:lnSpc>
                <a:spcPct val="90000"/>
              </a:lnSpc>
              <a:spcBef>
                <a:spcPts val="0"/>
              </a:spcBef>
              <a:spcAft>
                <a:spcPts val="0"/>
              </a:spcAft>
              <a:buClr>
                <a:schemeClr val="lt1"/>
              </a:buClr>
              <a:buSzPts val="1800"/>
              <a:buChar char="•"/>
            </a:pPr>
            <a:endParaRPr lang="en-US" sz="3600" b="1" dirty="0"/>
          </a:p>
          <a:p>
            <a:pPr marL="1143000" lvl="2" indent="-228600" algn="l" rtl="0">
              <a:lnSpc>
                <a:spcPct val="90000"/>
              </a:lnSpc>
              <a:spcBef>
                <a:spcPts val="0"/>
              </a:spcBef>
              <a:spcAft>
                <a:spcPts val="0"/>
              </a:spcAft>
              <a:buClr>
                <a:schemeClr val="lt1"/>
              </a:buClr>
              <a:buSzPts val="1800"/>
              <a:buChar char="•"/>
            </a:pPr>
            <a:endParaRPr lang="en-US" sz="3600" b="1" dirty="0"/>
          </a:p>
          <a:p>
            <a:pPr marL="1143000" lvl="2" indent="-228600" algn="l" rtl="0">
              <a:lnSpc>
                <a:spcPct val="90000"/>
              </a:lnSpc>
              <a:spcBef>
                <a:spcPts val="0"/>
              </a:spcBef>
              <a:spcAft>
                <a:spcPts val="0"/>
              </a:spcAft>
              <a:buClr>
                <a:schemeClr val="lt1"/>
              </a:buClr>
              <a:buSzPts val="1800"/>
              <a:buChar char="•"/>
            </a:pPr>
            <a:r>
              <a:rPr lang="en-US" sz="3600" b="1" dirty="0"/>
              <a:t>Enhanced Continuous Monitoring</a:t>
            </a:r>
            <a:endParaRPr sz="3600" b="1" dirty="0"/>
          </a:p>
        </p:txBody>
      </p:sp>
      <p:pic>
        <p:nvPicPr>
          <p:cNvPr id="225" name="Google Shape;225;p12"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8" name="Audio 27">
            <a:hlinkClick r:id="" action="ppaction://media"/>
            <a:extLst>
              <a:ext uri="{FF2B5EF4-FFF2-40B4-BE49-F238E27FC236}">
                <a16:creationId xmlns:a16="http://schemas.microsoft.com/office/drawing/2014/main" id="{78BEF9CF-E970-9E40-DAD9-67A65A7EE79F}"/>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62684"/>
    </mc:Choice>
    <mc:Fallback>
      <p:transition spd="slow" advTm="6268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8"/>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13"/>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CONCLUSIONS</a:t>
            </a:r>
            <a:endParaRPr dirty="0"/>
          </a:p>
        </p:txBody>
      </p:sp>
      <p:sp>
        <p:nvSpPr>
          <p:cNvPr id="231" name="Google Shape;231;p13"/>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200"/>
              <a:buChar char="•"/>
            </a:pPr>
            <a:r>
              <a:rPr lang="en-US" sz="3600" b="1" dirty="0"/>
              <a:t>OWASP Guidelines</a:t>
            </a:r>
          </a:p>
          <a:p>
            <a:pPr marL="0" lvl="0" indent="0" algn="l" rtl="0">
              <a:lnSpc>
                <a:spcPct val="90000"/>
              </a:lnSpc>
              <a:spcBef>
                <a:spcPts val="0"/>
              </a:spcBef>
              <a:spcAft>
                <a:spcPts val="0"/>
              </a:spcAft>
              <a:buClr>
                <a:schemeClr val="lt1"/>
              </a:buClr>
              <a:buSzPts val="2200"/>
              <a:buNone/>
            </a:pPr>
            <a:endParaRPr lang="en-US" sz="3600" b="1" dirty="0"/>
          </a:p>
          <a:p>
            <a:pPr marL="0" lvl="0" indent="0" algn="l" rtl="0">
              <a:lnSpc>
                <a:spcPct val="90000"/>
              </a:lnSpc>
              <a:spcBef>
                <a:spcPts val="0"/>
              </a:spcBef>
              <a:spcAft>
                <a:spcPts val="0"/>
              </a:spcAft>
              <a:buClr>
                <a:schemeClr val="lt1"/>
              </a:buClr>
              <a:buSzPts val="2200"/>
              <a:buNone/>
            </a:pPr>
            <a:endParaRPr lang="en-US" sz="3600" b="1" dirty="0"/>
          </a:p>
          <a:p>
            <a:pPr marL="228600" lvl="0" indent="-228600" algn="l" rtl="0">
              <a:lnSpc>
                <a:spcPct val="90000"/>
              </a:lnSpc>
              <a:spcBef>
                <a:spcPts val="0"/>
              </a:spcBef>
              <a:spcAft>
                <a:spcPts val="0"/>
              </a:spcAft>
              <a:buClr>
                <a:schemeClr val="lt1"/>
              </a:buClr>
              <a:buSzPts val="2200"/>
              <a:buChar char="•"/>
            </a:pPr>
            <a:r>
              <a:rPr lang="en-US" sz="3600" b="1" dirty="0"/>
              <a:t>CERT C++ Coding Standards</a:t>
            </a:r>
          </a:p>
          <a:p>
            <a:pPr marL="0" lvl="0" indent="0" algn="l" rtl="0">
              <a:lnSpc>
                <a:spcPct val="90000"/>
              </a:lnSpc>
              <a:spcBef>
                <a:spcPts val="0"/>
              </a:spcBef>
              <a:spcAft>
                <a:spcPts val="0"/>
              </a:spcAft>
              <a:buClr>
                <a:schemeClr val="lt1"/>
              </a:buClr>
              <a:buSzPts val="2200"/>
              <a:buNone/>
            </a:pPr>
            <a:endParaRPr lang="en-US" sz="3600" b="1" dirty="0"/>
          </a:p>
          <a:p>
            <a:pPr marL="228600" lvl="0" indent="-228600" algn="l" rtl="0">
              <a:lnSpc>
                <a:spcPct val="90000"/>
              </a:lnSpc>
              <a:spcBef>
                <a:spcPts val="0"/>
              </a:spcBef>
              <a:spcAft>
                <a:spcPts val="0"/>
              </a:spcAft>
              <a:buClr>
                <a:schemeClr val="lt1"/>
              </a:buClr>
              <a:buSzPts val="2200"/>
              <a:buChar char="•"/>
            </a:pPr>
            <a:endParaRPr lang="en-US" sz="3600" b="1" dirty="0"/>
          </a:p>
          <a:p>
            <a:pPr marL="228600" lvl="0" indent="-228600" algn="l" rtl="0">
              <a:lnSpc>
                <a:spcPct val="90000"/>
              </a:lnSpc>
              <a:spcBef>
                <a:spcPts val="0"/>
              </a:spcBef>
              <a:spcAft>
                <a:spcPts val="0"/>
              </a:spcAft>
              <a:buClr>
                <a:schemeClr val="lt1"/>
              </a:buClr>
              <a:buSzPts val="2200"/>
              <a:buChar char="•"/>
            </a:pPr>
            <a:r>
              <a:rPr lang="en-US" sz="3600" b="1" dirty="0"/>
              <a:t>NIST Cybersecurity Framework</a:t>
            </a:r>
          </a:p>
          <a:p>
            <a:pPr marL="228600" lvl="0" indent="-228600" algn="l" rtl="0">
              <a:lnSpc>
                <a:spcPct val="90000"/>
              </a:lnSpc>
              <a:spcBef>
                <a:spcPts val="0"/>
              </a:spcBef>
              <a:spcAft>
                <a:spcPts val="0"/>
              </a:spcAft>
              <a:buClr>
                <a:schemeClr val="lt1"/>
              </a:buClr>
              <a:buSzPts val="2200"/>
              <a:buChar char="•"/>
            </a:pPr>
            <a:endParaRPr lang="en-US" sz="3600" b="1" dirty="0"/>
          </a:p>
          <a:p>
            <a:pPr marL="228600" lvl="0" indent="-228600" algn="l" rtl="0">
              <a:lnSpc>
                <a:spcPct val="90000"/>
              </a:lnSpc>
              <a:spcBef>
                <a:spcPts val="0"/>
              </a:spcBef>
              <a:spcAft>
                <a:spcPts val="0"/>
              </a:spcAft>
              <a:buClr>
                <a:schemeClr val="lt1"/>
              </a:buClr>
              <a:buSzPts val="2200"/>
              <a:buChar char="•"/>
            </a:pPr>
            <a:endParaRPr lang="en-US" sz="3600" b="1" dirty="0"/>
          </a:p>
          <a:p>
            <a:pPr marL="228600" lvl="0" indent="-228600" algn="l" rtl="0">
              <a:lnSpc>
                <a:spcPct val="90000"/>
              </a:lnSpc>
              <a:spcBef>
                <a:spcPts val="0"/>
              </a:spcBef>
              <a:spcAft>
                <a:spcPts val="0"/>
              </a:spcAft>
              <a:buClr>
                <a:schemeClr val="lt1"/>
              </a:buClr>
              <a:buSzPts val="2200"/>
              <a:buChar char="•"/>
            </a:pPr>
            <a:endParaRPr lang="en-US" sz="3600" b="1" dirty="0"/>
          </a:p>
        </p:txBody>
      </p:sp>
      <p:pic>
        <p:nvPicPr>
          <p:cNvPr id="232" name="Google Shape;232;p13"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9" name="Audio 8">
            <a:hlinkClick r:id="" action="ppaction://media"/>
            <a:extLst>
              <a:ext uri="{FF2B5EF4-FFF2-40B4-BE49-F238E27FC236}">
                <a16:creationId xmlns:a16="http://schemas.microsoft.com/office/drawing/2014/main" id="{8C0B2B99-EEA2-2AA1-0DA5-8918FA28AC05}"/>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72657"/>
    </mc:Choice>
    <mc:Fallback>
      <p:transition spd="slow" advTm="7265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14"/>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REFERENCES</a:t>
            </a:r>
            <a:endParaRPr/>
          </a:p>
        </p:txBody>
      </p:sp>
      <p:sp>
        <p:nvSpPr>
          <p:cNvPr id="238" name="Google Shape;238;p14"/>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indent="-228600">
              <a:spcBef>
                <a:spcPts val="0"/>
              </a:spcBef>
              <a:buSzPts val="2200"/>
            </a:pPr>
            <a:r>
              <a:rPr lang="en-US" sz="1400" dirty="0" err="1"/>
              <a:t>Cppcheck</a:t>
            </a:r>
            <a:r>
              <a:rPr lang="en-US" sz="1400" dirty="0"/>
              <a:t>. (September 9</a:t>
            </a:r>
            <a:r>
              <a:rPr lang="en-US" sz="1400" baseline="30000" dirty="0"/>
              <a:t>th</a:t>
            </a:r>
            <a:r>
              <a:rPr lang="en-US" sz="1400" dirty="0"/>
              <a:t>, 2024). </a:t>
            </a:r>
            <a:r>
              <a:rPr lang="en-US" sz="1400" dirty="0" err="1"/>
              <a:t>Cppcheck</a:t>
            </a:r>
            <a:r>
              <a:rPr lang="en-US" sz="1400" dirty="0"/>
              <a:t> 2.15. cppcheck.sourceforge.io. Retrieved from: </a:t>
            </a:r>
            <a:r>
              <a:rPr lang="en-US" sz="1400" dirty="0">
                <a:hlinkClick r:id="rId4"/>
              </a:rPr>
              <a:t>https://cppcheck.sourceforge.io/</a:t>
            </a:r>
            <a:endParaRPr lang="en-US" sz="1400" dirty="0"/>
          </a:p>
          <a:p>
            <a:pPr marL="228600" indent="-228600">
              <a:spcBef>
                <a:spcPts val="0"/>
              </a:spcBef>
              <a:buSzPts val="2200"/>
            </a:pPr>
            <a:endParaRPr lang="en-US" sz="1400" dirty="0"/>
          </a:p>
          <a:p>
            <a:pPr marL="228600" indent="-228600">
              <a:spcBef>
                <a:spcPts val="0"/>
              </a:spcBef>
              <a:buSzPts val="2200"/>
            </a:pPr>
            <a:r>
              <a:rPr lang="en-US" sz="1400" dirty="0"/>
              <a:t>MISRA Consortium Limited. (2023). MISRA C++ Guidelines. Misra.org. Retrieved from: </a:t>
            </a:r>
            <a:r>
              <a:rPr lang="en-US" sz="1400" dirty="0">
                <a:hlinkClick r:id="rId5"/>
              </a:rPr>
              <a:t>https://misra.org.uk/</a:t>
            </a:r>
            <a:endParaRPr lang="en-US" sz="1400" dirty="0"/>
          </a:p>
          <a:p>
            <a:pPr marL="228600" indent="-228600">
              <a:spcBef>
                <a:spcPts val="0"/>
              </a:spcBef>
              <a:buSzPts val="2200"/>
            </a:pPr>
            <a:endParaRPr lang="en-US" sz="1400" dirty="0"/>
          </a:p>
          <a:p>
            <a:pPr marL="228600" indent="-228600">
              <a:spcBef>
                <a:spcPts val="0"/>
              </a:spcBef>
              <a:buSzPts val="2200"/>
            </a:pPr>
            <a:r>
              <a:rPr lang="en-US" sz="1400" dirty="0"/>
              <a:t>National Institute of Standards and Technology. (n.d.). NIST Cybersecurity Framework. Nist.gov. Retrieved from: </a:t>
            </a:r>
            <a:r>
              <a:rPr lang="en-US" sz="1400" dirty="0">
                <a:hlinkClick r:id="rId6"/>
              </a:rPr>
              <a:t>https://www.nist.gov/cyberframework</a:t>
            </a:r>
            <a:endParaRPr lang="en-US" sz="1400" dirty="0"/>
          </a:p>
          <a:p>
            <a:pPr marL="228600" indent="-228600">
              <a:spcBef>
                <a:spcPts val="0"/>
              </a:spcBef>
              <a:buSzPts val="2200"/>
            </a:pPr>
            <a:endParaRPr lang="en-US" sz="1400" dirty="0"/>
          </a:p>
          <a:p>
            <a:pPr marL="228600" indent="-228600">
              <a:spcBef>
                <a:spcPts val="0"/>
              </a:spcBef>
              <a:buSzPts val="2200"/>
            </a:pPr>
            <a:r>
              <a:rPr lang="en-US" sz="1400" dirty="0"/>
              <a:t>OWASP. (September, 2024). OWASP Top Ten. Owasp.org. Retrieved from: </a:t>
            </a:r>
            <a:r>
              <a:rPr lang="en-US" sz="1400" dirty="0">
                <a:hlinkClick r:id="rId7"/>
              </a:rPr>
              <a:t>https://owasp.org/www-project-top-ten/</a:t>
            </a:r>
            <a:endParaRPr lang="en-US" sz="1400" dirty="0"/>
          </a:p>
          <a:p>
            <a:pPr marL="0" lvl="0" indent="0" algn="l" rtl="0">
              <a:lnSpc>
                <a:spcPct val="90000"/>
              </a:lnSpc>
              <a:spcBef>
                <a:spcPts val="0"/>
              </a:spcBef>
              <a:spcAft>
                <a:spcPts val="0"/>
              </a:spcAft>
              <a:buClr>
                <a:schemeClr val="lt1"/>
              </a:buClr>
              <a:buSzPts val="2200"/>
              <a:buNone/>
            </a:pPr>
            <a:endParaRPr lang="en-US" sz="1400" dirty="0"/>
          </a:p>
          <a:p>
            <a:pPr marL="228600" lvl="0" indent="-228600" algn="l" rtl="0">
              <a:lnSpc>
                <a:spcPct val="90000"/>
              </a:lnSpc>
              <a:spcBef>
                <a:spcPts val="0"/>
              </a:spcBef>
              <a:spcAft>
                <a:spcPts val="0"/>
              </a:spcAft>
              <a:buClr>
                <a:schemeClr val="lt1"/>
              </a:buClr>
              <a:buSzPts val="2200"/>
              <a:buChar char="•"/>
            </a:pPr>
            <a:r>
              <a:rPr lang="en-US" sz="1400" dirty="0"/>
              <a:t>Perforce. (n.d.). Helix QAC Tools. Perforce.com. Retrieved from: </a:t>
            </a:r>
            <a:r>
              <a:rPr lang="en-US" sz="1400" dirty="0">
                <a:hlinkClick r:id="rId8"/>
              </a:rPr>
              <a:t>https://www.perforce.com/downloads/helix-qac</a:t>
            </a:r>
            <a:endParaRPr lang="en-US" sz="1400" dirty="0"/>
          </a:p>
          <a:p>
            <a:pPr marL="228600" lvl="0" indent="-228600" algn="l" rtl="0">
              <a:lnSpc>
                <a:spcPct val="90000"/>
              </a:lnSpc>
              <a:spcBef>
                <a:spcPts val="0"/>
              </a:spcBef>
              <a:spcAft>
                <a:spcPts val="0"/>
              </a:spcAft>
              <a:buClr>
                <a:schemeClr val="lt1"/>
              </a:buClr>
              <a:buSzPts val="2200"/>
              <a:buChar char="•"/>
            </a:pPr>
            <a:endParaRPr lang="en-US" sz="1400" dirty="0"/>
          </a:p>
          <a:p>
            <a:pPr marL="228600" lvl="0" indent="-228600" algn="l" rtl="0">
              <a:lnSpc>
                <a:spcPct val="90000"/>
              </a:lnSpc>
              <a:spcBef>
                <a:spcPts val="0"/>
              </a:spcBef>
              <a:spcAft>
                <a:spcPts val="0"/>
              </a:spcAft>
              <a:buClr>
                <a:schemeClr val="lt1"/>
              </a:buClr>
              <a:buSzPts val="2200"/>
              <a:buChar char="•"/>
            </a:pPr>
            <a:r>
              <a:rPr lang="en-US" sz="1400" dirty="0"/>
              <a:t>Software Engineering Institute. (2024). SEI CERT C++ Coding Standard. Wiki.sei.cmu.edu. Retrieved from: </a:t>
            </a:r>
            <a:r>
              <a:rPr lang="en-US" sz="1400" dirty="0">
                <a:hlinkClick r:id="rId9"/>
              </a:rPr>
              <a:t>https://wiki.sei.cmu.edu/confluence/display/cplusplus</a:t>
            </a:r>
            <a:endParaRPr lang="en-US" sz="1400" dirty="0"/>
          </a:p>
          <a:p>
            <a:pPr marL="228600" lvl="0" indent="-228600" algn="l" rtl="0">
              <a:lnSpc>
                <a:spcPct val="90000"/>
              </a:lnSpc>
              <a:spcBef>
                <a:spcPts val="0"/>
              </a:spcBef>
              <a:spcAft>
                <a:spcPts val="0"/>
              </a:spcAft>
              <a:buClr>
                <a:schemeClr val="lt1"/>
              </a:buClr>
              <a:buSzPts val="2200"/>
              <a:buChar char="•"/>
            </a:pPr>
            <a:endParaRPr lang="en-US" sz="1400" dirty="0"/>
          </a:p>
          <a:p>
            <a:pPr marL="228600" lvl="0" indent="-228600" algn="l" rtl="0">
              <a:lnSpc>
                <a:spcPct val="90000"/>
              </a:lnSpc>
              <a:spcBef>
                <a:spcPts val="0"/>
              </a:spcBef>
              <a:spcAft>
                <a:spcPts val="0"/>
              </a:spcAft>
              <a:buClr>
                <a:schemeClr val="lt1"/>
              </a:buClr>
              <a:buSzPts val="2200"/>
              <a:buChar char="•"/>
            </a:pPr>
            <a:r>
              <a:rPr lang="en-US" sz="1400" dirty="0"/>
              <a:t>Steinberg, S., Stepan, A., Neary, K., (2021). Target Cyber Attack: A Columbia University Case Study. Columbia.edu. Retrieved from: </a:t>
            </a:r>
            <a:r>
              <a:rPr lang="en-US" sz="1400" dirty="0">
                <a:hlinkClick r:id="rId10"/>
              </a:rPr>
              <a:t>https://www.sipa.columbia.edu/sites/default/files/2022-11/Target%20Final.pdf</a:t>
            </a:r>
            <a:endParaRPr lang="en-US" sz="1400" dirty="0"/>
          </a:p>
          <a:p>
            <a:pPr marL="228600" lvl="0" indent="-228600" algn="l" rtl="0">
              <a:lnSpc>
                <a:spcPct val="90000"/>
              </a:lnSpc>
              <a:spcBef>
                <a:spcPts val="0"/>
              </a:spcBef>
              <a:spcAft>
                <a:spcPts val="0"/>
              </a:spcAft>
              <a:buClr>
                <a:schemeClr val="lt1"/>
              </a:buClr>
              <a:buSzPts val="2200"/>
              <a:buChar char="•"/>
            </a:pPr>
            <a:endParaRPr lang="en-US" sz="1400" dirty="0"/>
          </a:p>
          <a:p>
            <a:pPr marL="228600" lvl="0" indent="-228600" algn="l" rtl="0">
              <a:lnSpc>
                <a:spcPct val="90000"/>
              </a:lnSpc>
              <a:spcBef>
                <a:spcPts val="0"/>
              </a:spcBef>
              <a:spcAft>
                <a:spcPts val="0"/>
              </a:spcAft>
              <a:buClr>
                <a:schemeClr val="lt1"/>
              </a:buClr>
              <a:buSzPts val="2200"/>
              <a:buChar char="•"/>
            </a:pPr>
            <a:r>
              <a:rPr lang="en-US" sz="1400" dirty="0" err="1"/>
              <a:t>TrustInSoft</a:t>
            </a:r>
            <a:r>
              <a:rPr lang="en-US" sz="1400" dirty="0"/>
              <a:t>. (2024). </a:t>
            </a:r>
            <a:r>
              <a:rPr lang="en-US" sz="1400" dirty="0" err="1"/>
              <a:t>TrustInSoft</a:t>
            </a:r>
            <a:r>
              <a:rPr lang="en-US" sz="1400" dirty="0"/>
              <a:t> Analyzer. Trust-in-soft.com. Retrieved from: </a:t>
            </a:r>
            <a:r>
              <a:rPr lang="en-US" sz="1400" dirty="0">
                <a:hlinkClick r:id="rId11"/>
              </a:rPr>
              <a:t>https://www.trust-in-soft.com/trustinsoft-analyzer</a:t>
            </a:r>
            <a:endParaRPr lang="en-US" sz="1400" dirty="0"/>
          </a:p>
          <a:p>
            <a:pPr marL="228600" lvl="0" indent="-228600" algn="l" rtl="0">
              <a:lnSpc>
                <a:spcPct val="90000"/>
              </a:lnSpc>
              <a:spcBef>
                <a:spcPts val="0"/>
              </a:spcBef>
              <a:spcAft>
                <a:spcPts val="0"/>
              </a:spcAft>
              <a:buClr>
                <a:schemeClr val="lt1"/>
              </a:buClr>
              <a:buSzPts val="2200"/>
              <a:buChar char="•"/>
            </a:pPr>
            <a:endParaRPr lang="en-US" sz="1400" dirty="0"/>
          </a:p>
          <a:p>
            <a:pPr marL="228600" lvl="0" indent="-228600" algn="l" rtl="0">
              <a:lnSpc>
                <a:spcPct val="90000"/>
              </a:lnSpc>
              <a:spcBef>
                <a:spcPts val="0"/>
              </a:spcBef>
              <a:spcAft>
                <a:spcPts val="0"/>
              </a:spcAft>
              <a:buClr>
                <a:schemeClr val="lt1"/>
              </a:buClr>
              <a:buSzPts val="2200"/>
              <a:buChar char="•"/>
            </a:pPr>
            <a:endParaRPr lang="en-US" sz="1400" dirty="0"/>
          </a:p>
          <a:p>
            <a:pPr marL="0" lvl="0" indent="0" algn="l" rtl="0">
              <a:lnSpc>
                <a:spcPct val="90000"/>
              </a:lnSpc>
              <a:spcBef>
                <a:spcPts val="0"/>
              </a:spcBef>
              <a:spcAft>
                <a:spcPts val="0"/>
              </a:spcAft>
              <a:buClr>
                <a:schemeClr val="lt1"/>
              </a:buClr>
              <a:buSzPts val="2200"/>
              <a:buNone/>
            </a:pPr>
            <a:endParaRPr lang="en-US" sz="1400" dirty="0"/>
          </a:p>
          <a:p>
            <a:pPr marL="228600" lvl="0" indent="-228600" algn="l" rtl="0">
              <a:lnSpc>
                <a:spcPct val="90000"/>
              </a:lnSpc>
              <a:spcBef>
                <a:spcPts val="0"/>
              </a:spcBef>
              <a:spcAft>
                <a:spcPts val="0"/>
              </a:spcAft>
              <a:buClr>
                <a:schemeClr val="lt1"/>
              </a:buClr>
              <a:buSzPts val="2200"/>
              <a:buChar char="•"/>
            </a:pPr>
            <a:endParaRPr lang="en-US" sz="1400" dirty="0"/>
          </a:p>
          <a:p>
            <a:pPr marL="228600" lvl="0" indent="-228600" algn="l" rtl="0">
              <a:lnSpc>
                <a:spcPct val="90000"/>
              </a:lnSpc>
              <a:spcBef>
                <a:spcPts val="0"/>
              </a:spcBef>
              <a:spcAft>
                <a:spcPts val="0"/>
              </a:spcAft>
              <a:buClr>
                <a:schemeClr val="lt1"/>
              </a:buClr>
              <a:buSzPts val="2200"/>
              <a:buChar char="•"/>
            </a:pPr>
            <a:endParaRPr lang="en-US" sz="1400" dirty="0"/>
          </a:p>
          <a:p>
            <a:pPr marL="228600" lvl="0" indent="-228600" algn="l" rtl="0">
              <a:lnSpc>
                <a:spcPct val="90000"/>
              </a:lnSpc>
              <a:spcBef>
                <a:spcPts val="0"/>
              </a:spcBef>
              <a:spcAft>
                <a:spcPts val="0"/>
              </a:spcAft>
              <a:buClr>
                <a:schemeClr val="lt1"/>
              </a:buClr>
              <a:buSzPts val="2200"/>
              <a:buChar char="•"/>
            </a:pPr>
            <a:endParaRPr sz="1400" dirty="0"/>
          </a:p>
        </p:txBody>
      </p:sp>
      <p:pic>
        <p:nvPicPr>
          <p:cNvPr id="239" name="Google Shape;239;p14" descr="Green Pace logo"/>
          <p:cNvPicPr preferRelativeResize="0"/>
          <p:nvPr/>
        </p:nvPicPr>
        <p:blipFill>
          <a:blip r:embed="rId12">
            <a:alphaModFix/>
          </a:blip>
          <a:stretch>
            <a:fillRect/>
          </a:stretch>
        </p:blipFill>
        <p:spPr>
          <a:xfrm>
            <a:off x="11084074" y="5440526"/>
            <a:ext cx="886601" cy="1149225"/>
          </a:xfrm>
          <a:prstGeom prst="rect">
            <a:avLst/>
          </a:prstGeom>
          <a:noFill/>
          <a:ln>
            <a:noFill/>
          </a:ln>
        </p:spPr>
      </p:pic>
    </p:spTree>
    <p:custDataLst>
      <p:tags r:id="rId1"/>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3"/>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OVERVIEW: DEFENSE IN DEPTH</a:t>
            </a:r>
            <a:endParaRPr dirty="0"/>
          </a:p>
        </p:txBody>
      </p:sp>
      <p:pic>
        <p:nvPicPr>
          <p:cNvPr id="153" name="Google Shape;153;p3" descr="NHS (Healthcare) Defense in Depth – Shaun Van Niekerk&#10;Screenshot of defense-in-depth best practice of layered security.  This illustration provides a visual representation of the defense-in-depth best practice of layered security.&#10;Shows the following layers of developer defense: Physical security, Cloud security, Perimeter security, network security, Host security, Endpoint security, APP security and critical assets, systems, and data security."/>
          <p:cNvPicPr preferRelativeResize="0"/>
          <p:nvPr/>
        </p:nvPicPr>
        <p:blipFill rotWithShape="1">
          <a:blip r:embed="rId6">
            <a:alphaModFix/>
          </a:blip>
          <a:srcRect/>
          <a:stretch/>
        </p:blipFill>
        <p:spPr>
          <a:xfrm>
            <a:off x="4465455" y="2057401"/>
            <a:ext cx="6453257" cy="3797196"/>
          </a:xfrm>
          <a:prstGeom prst="rect">
            <a:avLst/>
          </a:prstGeom>
          <a:noFill/>
          <a:ln>
            <a:noFill/>
          </a:ln>
        </p:spPr>
      </p:pic>
      <p:pic>
        <p:nvPicPr>
          <p:cNvPr id="154" name="Google Shape;154;p3"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sp>
        <p:nvSpPr>
          <p:cNvPr id="3" name="Text Placeholder 2">
            <a:extLst>
              <a:ext uri="{FF2B5EF4-FFF2-40B4-BE49-F238E27FC236}">
                <a16:creationId xmlns:a16="http://schemas.microsoft.com/office/drawing/2014/main" id="{2FB54488-03C6-E32D-E93C-8EB7FAE33856}"/>
              </a:ext>
            </a:extLst>
          </p:cNvPr>
          <p:cNvSpPr>
            <a:spLocks noGrp="1"/>
          </p:cNvSpPr>
          <p:nvPr>
            <p:ph type="body" idx="1"/>
          </p:nvPr>
        </p:nvSpPr>
        <p:spPr>
          <a:xfrm>
            <a:off x="412694" y="2057401"/>
            <a:ext cx="3686737" cy="4519358"/>
          </a:xfrm>
        </p:spPr>
        <p:txBody>
          <a:bodyPr/>
          <a:lstStyle/>
          <a:p>
            <a:pPr marL="114300" indent="0">
              <a:buNone/>
            </a:pPr>
            <a:r>
              <a:rPr lang="en-US" dirty="0"/>
              <a:t>Green Pace’s security approach involves the use of </a:t>
            </a:r>
            <a:r>
              <a:rPr lang="en-US" dirty="0" err="1"/>
              <a:t>DiD</a:t>
            </a:r>
            <a:r>
              <a:rPr lang="en-US" dirty="0"/>
              <a:t>, which is the idea that employing multiple layers of security ensures that if one layer fails, another can still be in place to mitigate the threat.</a:t>
            </a:r>
          </a:p>
        </p:txBody>
      </p:sp>
      <p:pic>
        <p:nvPicPr>
          <p:cNvPr id="16" name="Audio 15">
            <a:hlinkClick r:id="" action="ppaction://media"/>
            <a:extLst>
              <a:ext uri="{FF2B5EF4-FFF2-40B4-BE49-F238E27FC236}">
                <a16:creationId xmlns:a16="http://schemas.microsoft.com/office/drawing/2014/main" id="{0FC67C9C-1C15-9372-346F-C5C51DD573BC}"/>
              </a:ext>
            </a:extLst>
          </p:cNvPr>
          <p:cNvPicPr>
            <a:picLocks noChangeAspect="1"/>
          </p:cNvPicPr>
          <p:nvPr>
            <a:audioFile r:link="rId3"/>
            <p:extLst>
              <p:ext uri="{DAA4B4D4-6D71-4841-9C94-3DE7FCFB9230}">
                <p14:media xmlns:p14="http://schemas.microsoft.com/office/powerpoint/2010/main" r:embed="rId2"/>
              </p:ext>
            </p:extLst>
          </p:nvPr>
        </p:nvPicPr>
        <p:blipFill>
          <a:blip r:embed="rId8"/>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1058"/>
    </mc:Choice>
    <mc:Fallback>
      <p:transition spd="slow" advTm="2105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6"/>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4"/>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THREATS MATRIX</a:t>
            </a:r>
            <a:endParaRPr dirty="0"/>
          </a:p>
        </p:txBody>
      </p:sp>
      <p:sp>
        <p:nvSpPr>
          <p:cNvPr id="160" name="Google Shape;160;p4"/>
          <p:cNvSpPr txBox="1">
            <a:spLocks noGrp="1"/>
          </p:cNvSpPr>
          <p:nvPr>
            <p:ph type="body" idx="1"/>
          </p:nvPr>
        </p:nvSpPr>
        <p:spPr>
          <a:xfrm>
            <a:off x="685800" y="2194550"/>
            <a:ext cx="2486100" cy="4024200"/>
          </a:xfrm>
          <a:prstGeom prst="rect">
            <a:avLst/>
          </a:prstGeom>
          <a:noFill/>
          <a:ln>
            <a:noFill/>
          </a:ln>
        </p:spPr>
        <p:txBody>
          <a:bodyPr spcFirstLastPara="1" wrap="square" lIns="91425" tIns="45700" rIns="91425" bIns="45700" anchor="t" anchorCtr="0">
            <a:normAutofit/>
          </a:bodyPr>
          <a:lstStyle/>
          <a:p>
            <a:pPr marL="228600" lvl="0" indent="-88900" algn="l" rtl="0">
              <a:lnSpc>
                <a:spcPct val="90000"/>
              </a:lnSpc>
              <a:spcBef>
                <a:spcPts val="1000"/>
              </a:spcBef>
              <a:spcAft>
                <a:spcPts val="0"/>
              </a:spcAft>
              <a:buClr>
                <a:schemeClr val="lt1"/>
              </a:buClr>
              <a:buSzPts val="2200"/>
              <a:buNone/>
            </a:pPr>
            <a:r>
              <a:rPr lang="en-US" dirty="0"/>
              <a:t> </a:t>
            </a:r>
            <a:endParaRPr dirty="0"/>
          </a:p>
        </p:txBody>
      </p:sp>
      <p:pic>
        <p:nvPicPr>
          <p:cNvPr id="162" name="Google Shape;162;p4"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graphicFrame>
        <p:nvGraphicFramePr>
          <p:cNvPr id="3" name="Table 2">
            <a:extLst>
              <a:ext uri="{FF2B5EF4-FFF2-40B4-BE49-F238E27FC236}">
                <a16:creationId xmlns:a16="http://schemas.microsoft.com/office/drawing/2014/main" id="{76D8291F-8398-089A-267D-00CE54AC09FE}"/>
              </a:ext>
            </a:extLst>
          </p:cNvPr>
          <p:cNvGraphicFramePr>
            <a:graphicFrameLocks noGrp="1"/>
          </p:cNvGraphicFramePr>
          <p:nvPr>
            <p:extLst>
              <p:ext uri="{D42A27DB-BD31-4B8C-83A1-F6EECF244321}">
                <p14:modId xmlns:p14="http://schemas.microsoft.com/office/powerpoint/2010/main" val="3697094024"/>
              </p:ext>
            </p:extLst>
          </p:nvPr>
        </p:nvGraphicFramePr>
        <p:xfrm>
          <a:off x="1518388" y="2324261"/>
          <a:ext cx="9155224" cy="3332070"/>
        </p:xfrm>
        <a:graphic>
          <a:graphicData uri="http://schemas.openxmlformats.org/drawingml/2006/table">
            <a:tbl>
              <a:tblPr firstRow="1" bandRow="1">
                <a:tableStyleId>{802198C4-3087-4945-87E3-76CBB3509B7E}</a:tableStyleId>
              </a:tblPr>
              <a:tblGrid>
                <a:gridCol w="2288806">
                  <a:extLst>
                    <a:ext uri="{9D8B030D-6E8A-4147-A177-3AD203B41FA5}">
                      <a16:colId xmlns:a16="http://schemas.microsoft.com/office/drawing/2014/main" val="2325562128"/>
                    </a:ext>
                  </a:extLst>
                </a:gridCol>
                <a:gridCol w="2288806">
                  <a:extLst>
                    <a:ext uri="{9D8B030D-6E8A-4147-A177-3AD203B41FA5}">
                      <a16:colId xmlns:a16="http://schemas.microsoft.com/office/drawing/2014/main" val="4067747292"/>
                    </a:ext>
                  </a:extLst>
                </a:gridCol>
                <a:gridCol w="2288806">
                  <a:extLst>
                    <a:ext uri="{9D8B030D-6E8A-4147-A177-3AD203B41FA5}">
                      <a16:colId xmlns:a16="http://schemas.microsoft.com/office/drawing/2014/main" val="3016364837"/>
                    </a:ext>
                  </a:extLst>
                </a:gridCol>
                <a:gridCol w="2288806">
                  <a:extLst>
                    <a:ext uri="{9D8B030D-6E8A-4147-A177-3AD203B41FA5}">
                      <a16:colId xmlns:a16="http://schemas.microsoft.com/office/drawing/2014/main" val="2020640163"/>
                    </a:ext>
                  </a:extLst>
                </a:gridCol>
              </a:tblGrid>
              <a:tr h="1103192">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b="1" dirty="0"/>
                        <a:t>                            Severity</a:t>
                      </a:r>
                      <a:endParaRPr lang="en-US" dirty="0"/>
                    </a:p>
                    <a:p>
                      <a:endParaRPr lang="en-US" dirty="0"/>
                    </a:p>
                    <a:p>
                      <a:r>
                        <a:rPr lang="en-US" b="1" dirty="0"/>
                        <a:t>Likelihood</a:t>
                      </a:r>
                      <a:br>
                        <a:rPr lang="en-US" b="1" dirty="0"/>
                      </a:br>
                      <a:endParaRPr lang="en-US" b="1" dirty="0"/>
                    </a:p>
                  </a:txBody>
                  <a:tcPr>
                    <a:solidFill>
                      <a:schemeClr val="accent2">
                        <a:lumMod val="60000"/>
                        <a:lumOff val="40000"/>
                      </a:schemeClr>
                    </a:solidFill>
                  </a:tcPr>
                </a:tc>
                <a:tc>
                  <a:txBody>
                    <a:bodyPr/>
                    <a:lstStyle/>
                    <a:p>
                      <a:endParaRPr lang="en-US" b="1" dirty="0"/>
                    </a:p>
                    <a:p>
                      <a:pPr algn="ctr"/>
                      <a:r>
                        <a:rPr lang="en-US" sz="2000" b="1" dirty="0"/>
                        <a:t>Low</a:t>
                      </a:r>
                    </a:p>
                  </a:txBody>
                  <a:tcPr>
                    <a:solidFill>
                      <a:schemeClr val="accent2">
                        <a:lumMod val="60000"/>
                        <a:lumOff val="40000"/>
                      </a:schemeClr>
                    </a:solidFill>
                  </a:tcPr>
                </a:tc>
                <a:tc>
                  <a:txBody>
                    <a:bodyPr/>
                    <a:lstStyle/>
                    <a:p>
                      <a:endParaRPr lang="en-US" dirty="0"/>
                    </a:p>
                    <a:p>
                      <a:pPr algn="ctr"/>
                      <a:r>
                        <a:rPr lang="en-US" sz="2000" b="1" dirty="0"/>
                        <a:t>Medium</a:t>
                      </a:r>
                    </a:p>
                  </a:txBody>
                  <a:tcPr>
                    <a:solidFill>
                      <a:schemeClr val="accent2">
                        <a:lumMod val="60000"/>
                        <a:lumOff val="40000"/>
                      </a:schemeClr>
                    </a:solidFill>
                  </a:tcPr>
                </a:tc>
                <a:tc>
                  <a:txBody>
                    <a:bodyPr/>
                    <a:lstStyle/>
                    <a:p>
                      <a:endParaRPr lang="en-US" dirty="0"/>
                    </a:p>
                    <a:p>
                      <a:pPr algn="ctr"/>
                      <a:r>
                        <a:rPr lang="en-US" sz="2000" b="1" dirty="0"/>
                        <a:t>High</a:t>
                      </a:r>
                    </a:p>
                  </a:txBody>
                  <a:tcPr>
                    <a:solidFill>
                      <a:schemeClr val="accent2">
                        <a:lumMod val="60000"/>
                        <a:lumOff val="40000"/>
                      </a:schemeClr>
                    </a:solidFill>
                  </a:tcPr>
                </a:tc>
                <a:extLst>
                  <a:ext uri="{0D108BD9-81ED-4DB2-BD59-A6C34878D82A}">
                    <a16:rowId xmlns:a16="http://schemas.microsoft.com/office/drawing/2014/main" val="2944298732"/>
                  </a:ext>
                </a:extLst>
              </a:tr>
              <a:tr h="1114439">
                <a:tc>
                  <a:txBody>
                    <a:bodyPr/>
                    <a:lstStyle/>
                    <a:p>
                      <a:endParaRPr lang="en-US" dirty="0"/>
                    </a:p>
                    <a:p>
                      <a:pPr algn="ctr"/>
                      <a:r>
                        <a:rPr lang="en-US" sz="2000" b="1" dirty="0"/>
                        <a:t>Likely</a:t>
                      </a:r>
                    </a:p>
                  </a:txBody>
                  <a:tcPr>
                    <a:solidFill>
                      <a:schemeClr val="accent2">
                        <a:lumMod val="60000"/>
                        <a:lumOff val="40000"/>
                      </a:schemeClr>
                    </a:solidFill>
                  </a:tcPr>
                </a:tc>
                <a:tc>
                  <a:txBody>
                    <a:bodyPr/>
                    <a:lstStyle/>
                    <a:p>
                      <a:r>
                        <a:rPr lang="en-US" sz="1100" dirty="0"/>
                        <a:t>STD-003-CPP</a:t>
                      </a:r>
                    </a:p>
                    <a:p>
                      <a:r>
                        <a:rPr lang="en-US" sz="1100" dirty="0"/>
                        <a:t>STD-007-CPP</a:t>
                      </a:r>
                    </a:p>
                    <a:p>
                      <a:r>
                        <a:rPr lang="en-US" sz="1100" dirty="0"/>
                        <a:t>STD-008-CPP</a:t>
                      </a:r>
                    </a:p>
                  </a:txBody>
                  <a:tcPr>
                    <a:solidFill>
                      <a:schemeClr val="accent2">
                        <a:lumMod val="40000"/>
                        <a:lumOff val="60000"/>
                      </a:schemeClr>
                    </a:solidFill>
                  </a:tcPr>
                </a:tc>
                <a:tc>
                  <a:txBody>
                    <a:bodyPr/>
                    <a:lstStyle/>
                    <a:p>
                      <a:endParaRPr lang="en-US" sz="1100"/>
                    </a:p>
                  </a:txBody>
                  <a:tcPr>
                    <a:solidFill>
                      <a:schemeClr val="accent2">
                        <a:lumMod val="40000"/>
                        <a:lumOff val="60000"/>
                      </a:schemeClr>
                    </a:solidFill>
                  </a:tcPr>
                </a:tc>
                <a:tc>
                  <a:txBody>
                    <a:bodyPr/>
                    <a:lstStyle/>
                    <a:p>
                      <a:r>
                        <a:rPr lang="en-US" sz="1100" b="0" dirty="0"/>
                        <a:t>STD-002-CPP</a:t>
                      </a:r>
                    </a:p>
                    <a:p>
                      <a:r>
                        <a:rPr lang="en-US" sz="1100" b="0" dirty="0"/>
                        <a:t>STD-004-CPP</a:t>
                      </a:r>
                    </a:p>
                  </a:txBody>
                  <a:tcPr>
                    <a:solidFill>
                      <a:schemeClr val="accent2">
                        <a:lumMod val="40000"/>
                        <a:lumOff val="60000"/>
                      </a:schemeClr>
                    </a:solidFill>
                  </a:tcPr>
                </a:tc>
                <a:extLst>
                  <a:ext uri="{0D108BD9-81ED-4DB2-BD59-A6C34878D82A}">
                    <a16:rowId xmlns:a16="http://schemas.microsoft.com/office/drawing/2014/main" val="1893709090"/>
                  </a:ext>
                </a:extLst>
              </a:tr>
              <a:tr h="1114439">
                <a:tc>
                  <a:txBody>
                    <a:bodyPr/>
                    <a:lstStyle/>
                    <a:p>
                      <a:endParaRPr lang="en-US" dirty="0"/>
                    </a:p>
                    <a:p>
                      <a:pPr algn="ctr"/>
                      <a:r>
                        <a:rPr lang="en-US" sz="2000" b="1" dirty="0"/>
                        <a:t>Unlikely</a:t>
                      </a:r>
                    </a:p>
                  </a:txBody>
                  <a:tcPr>
                    <a:solidFill>
                      <a:schemeClr val="accent2">
                        <a:lumMod val="60000"/>
                        <a:lumOff val="40000"/>
                      </a:schemeClr>
                    </a:solidFill>
                  </a:tcPr>
                </a:tc>
                <a:tc>
                  <a:txBody>
                    <a:bodyPr/>
                    <a:lstStyle/>
                    <a:p>
                      <a:r>
                        <a:rPr lang="en-US" sz="1100" dirty="0"/>
                        <a:t>STD-001-CPP</a:t>
                      </a:r>
                    </a:p>
                    <a:p>
                      <a:r>
                        <a:rPr lang="en-US" sz="1100" dirty="0"/>
                        <a:t>STD-006-CPP</a:t>
                      </a:r>
                    </a:p>
                    <a:p>
                      <a:r>
                        <a:rPr lang="en-US" sz="1100" dirty="0"/>
                        <a:t>STD-009-CPP</a:t>
                      </a:r>
                    </a:p>
                    <a:p>
                      <a:endParaRPr lang="en-US" sz="1100" dirty="0"/>
                    </a:p>
                  </a:txBody>
                  <a:tcPr>
                    <a:solidFill>
                      <a:schemeClr val="accent2">
                        <a:lumMod val="40000"/>
                        <a:lumOff val="60000"/>
                      </a:schemeClr>
                    </a:solidFill>
                  </a:tcPr>
                </a:tc>
                <a:tc>
                  <a:txBody>
                    <a:bodyPr/>
                    <a:lstStyle/>
                    <a:p>
                      <a:r>
                        <a:rPr lang="en-US" sz="1100" dirty="0"/>
                        <a:t>STD-005-CPP</a:t>
                      </a:r>
                    </a:p>
                    <a:p>
                      <a:r>
                        <a:rPr lang="en-US" sz="1100" dirty="0"/>
                        <a:t>STD-010-CPP</a:t>
                      </a:r>
                    </a:p>
                  </a:txBody>
                  <a:tcPr>
                    <a:solidFill>
                      <a:schemeClr val="accent2">
                        <a:lumMod val="40000"/>
                        <a:lumOff val="60000"/>
                      </a:schemeClr>
                    </a:solidFill>
                  </a:tcPr>
                </a:tc>
                <a:tc>
                  <a:txBody>
                    <a:bodyPr/>
                    <a:lstStyle/>
                    <a:p>
                      <a:endParaRPr lang="en-US" sz="1100" dirty="0"/>
                    </a:p>
                  </a:txBody>
                  <a:tcPr>
                    <a:solidFill>
                      <a:schemeClr val="accent2">
                        <a:lumMod val="40000"/>
                        <a:lumOff val="60000"/>
                      </a:schemeClr>
                    </a:solidFill>
                  </a:tcPr>
                </a:tc>
                <a:extLst>
                  <a:ext uri="{0D108BD9-81ED-4DB2-BD59-A6C34878D82A}">
                    <a16:rowId xmlns:a16="http://schemas.microsoft.com/office/drawing/2014/main" val="4104227005"/>
                  </a:ext>
                </a:extLst>
              </a:tr>
            </a:tbl>
          </a:graphicData>
        </a:graphic>
      </p:graphicFrame>
      <p:pic>
        <p:nvPicPr>
          <p:cNvPr id="36" name="Audio 35">
            <a:hlinkClick r:id="" action="ppaction://media"/>
            <a:extLst>
              <a:ext uri="{FF2B5EF4-FFF2-40B4-BE49-F238E27FC236}">
                <a16:creationId xmlns:a16="http://schemas.microsoft.com/office/drawing/2014/main" id="{DA9F9B1C-D7DA-4F83-3C50-230D2E86D13C}"/>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43413"/>
    </mc:Choice>
    <mc:Fallback>
      <p:transition spd="slow" advTm="4341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6"/>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5"/>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10 PRINCIPLES</a:t>
            </a:r>
            <a:endParaRPr dirty="0"/>
          </a:p>
        </p:txBody>
      </p:sp>
      <p:sp>
        <p:nvSpPr>
          <p:cNvPr id="168" name="Google Shape;168;p5"/>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342900" lvl="0" algn="l" rtl="0">
              <a:lnSpc>
                <a:spcPct val="90000"/>
              </a:lnSpc>
              <a:spcBef>
                <a:spcPts val="0"/>
              </a:spcBef>
              <a:spcAft>
                <a:spcPts val="0"/>
              </a:spcAft>
              <a:buClr>
                <a:schemeClr val="lt1"/>
              </a:buClr>
              <a:buSzPts val="2200"/>
              <a:buAutoNum type="arabicPeriod"/>
            </a:pPr>
            <a:r>
              <a:rPr lang="en-US" sz="1400" dirty="0"/>
              <a:t>Validate Input Data: STD-002-CPP, STD-003-CPP, STD-004-CPP, STD-008-CPP</a:t>
            </a:r>
          </a:p>
          <a:p>
            <a:pPr marL="342900" lvl="0" algn="l" rtl="0">
              <a:lnSpc>
                <a:spcPct val="90000"/>
              </a:lnSpc>
              <a:spcBef>
                <a:spcPts val="0"/>
              </a:spcBef>
              <a:spcAft>
                <a:spcPts val="0"/>
              </a:spcAft>
              <a:buClr>
                <a:schemeClr val="lt1"/>
              </a:buClr>
              <a:buSzPts val="2200"/>
              <a:buAutoNum type="arabicPeriod"/>
            </a:pPr>
            <a:endParaRPr lang="en-US" sz="1400" dirty="0"/>
          </a:p>
          <a:p>
            <a:pPr marL="342900" lvl="0" algn="l" rtl="0">
              <a:lnSpc>
                <a:spcPct val="90000"/>
              </a:lnSpc>
              <a:spcBef>
                <a:spcPts val="0"/>
              </a:spcBef>
              <a:spcAft>
                <a:spcPts val="0"/>
              </a:spcAft>
              <a:buClr>
                <a:schemeClr val="lt1"/>
              </a:buClr>
              <a:buSzPts val="2200"/>
              <a:buAutoNum type="arabicPeriod"/>
            </a:pPr>
            <a:r>
              <a:rPr lang="en-US" sz="1400" dirty="0"/>
              <a:t>Heed Compiler Warnings: STD-006-CPP</a:t>
            </a:r>
          </a:p>
          <a:p>
            <a:pPr marL="342900" lvl="0" algn="l" rtl="0">
              <a:lnSpc>
                <a:spcPct val="90000"/>
              </a:lnSpc>
              <a:spcBef>
                <a:spcPts val="0"/>
              </a:spcBef>
              <a:spcAft>
                <a:spcPts val="0"/>
              </a:spcAft>
              <a:buClr>
                <a:schemeClr val="lt1"/>
              </a:buClr>
              <a:buSzPts val="2200"/>
              <a:buAutoNum type="arabicPeriod"/>
            </a:pPr>
            <a:endParaRPr lang="en-US" sz="1400" dirty="0"/>
          </a:p>
          <a:p>
            <a:pPr marL="342900" lvl="0" algn="l" rtl="0">
              <a:lnSpc>
                <a:spcPct val="90000"/>
              </a:lnSpc>
              <a:spcBef>
                <a:spcPts val="0"/>
              </a:spcBef>
              <a:spcAft>
                <a:spcPts val="0"/>
              </a:spcAft>
              <a:buClr>
                <a:schemeClr val="lt1"/>
              </a:buClr>
              <a:buSzPts val="2200"/>
              <a:buAutoNum type="arabicPeriod"/>
            </a:pPr>
            <a:r>
              <a:rPr lang="en-US" sz="1400" dirty="0"/>
              <a:t>Architect and Design for Security Policies: STD-001-CPP, STD-007-CPP, STD-010-CPP</a:t>
            </a:r>
          </a:p>
          <a:p>
            <a:pPr marL="342900" lvl="0" algn="l" rtl="0">
              <a:lnSpc>
                <a:spcPct val="90000"/>
              </a:lnSpc>
              <a:spcBef>
                <a:spcPts val="0"/>
              </a:spcBef>
              <a:spcAft>
                <a:spcPts val="0"/>
              </a:spcAft>
              <a:buClr>
                <a:schemeClr val="lt1"/>
              </a:buClr>
              <a:buSzPts val="2200"/>
              <a:buAutoNum type="arabicPeriod"/>
            </a:pPr>
            <a:endParaRPr lang="en-US" sz="1400" dirty="0"/>
          </a:p>
          <a:p>
            <a:pPr marL="342900" lvl="0" algn="l" rtl="0">
              <a:lnSpc>
                <a:spcPct val="90000"/>
              </a:lnSpc>
              <a:spcBef>
                <a:spcPts val="0"/>
              </a:spcBef>
              <a:spcAft>
                <a:spcPts val="0"/>
              </a:spcAft>
              <a:buClr>
                <a:schemeClr val="lt1"/>
              </a:buClr>
              <a:buSzPts val="2200"/>
              <a:buAutoNum type="arabicPeriod"/>
            </a:pPr>
            <a:r>
              <a:rPr lang="en-US" sz="1400" dirty="0"/>
              <a:t>Keep It Simple: STD-001-CPP, STD-009-CPP, STD-010-CPP</a:t>
            </a:r>
          </a:p>
          <a:p>
            <a:pPr marL="342900" lvl="0" algn="l" rtl="0">
              <a:lnSpc>
                <a:spcPct val="90000"/>
              </a:lnSpc>
              <a:spcBef>
                <a:spcPts val="0"/>
              </a:spcBef>
              <a:spcAft>
                <a:spcPts val="0"/>
              </a:spcAft>
              <a:buClr>
                <a:schemeClr val="lt1"/>
              </a:buClr>
              <a:buSzPts val="2200"/>
              <a:buAutoNum type="arabicPeriod"/>
            </a:pPr>
            <a:endParaRPr lang="en-US" sz="1400" dirty="0"/>
          </a:p>
          <a:p>
            <a:pPr marL="342900" lvl="0" algn="l" rtl="0">
              <a:lnSpc>
                <a:spcPct val="90000"/>
              </a:lnSpc>
              <a:spcBef>
                <a:spcPts val="0"/>
              </a:spcBef>
              <a:spcAft>
                <a:spcPts val="0"/>
              </a:spcAft>
              <a:buClr>
                <a:schemeClr val="lt1"/>
              </a:buClr>
              <a:buSzPts val="2200"/>
              <a:buAutoNum type="arabicPeriod"/>
            </a:pPr>
            <a:r>
              <a:rPr lang="en-US" sz="1400" dirty="0"/>
              <a:t>Default Deny</a:t>
            </a:r>
          </a:p>
          <a:p>
            <a:pPr marL="342900" lvl="0" algn="l" rtl="0">
              <a:lnSpc>
                <a:spcPct val="90000"/>
              </a:lnSpc>
              <a:spcBef>
                <a:spcPts val="0"/>
              </a:spcBef>
              <a:spcAft>
                <a:spcPts val="0"/>
              </a:spcAft>
              <a:buClr>
                <a:schemeClr val="lt1"/>
              </a:buClr>
              <a:buSzPts val="2200"/>
              <a:buAutoNum type="arabicPeriod"/>
            </a:pPr>
            <a:endParaRPr lang="en-US" sz="1400" dirty="0"/>
          </a:p>
          <a:p>
            <a:pPr marL="342900" lvl="0" algn="l" rtl="0">
              <a:lnSpc>
                <a:spcPct val="90000"/>
              </a:lnSpc>
              <a:spcBef>
                <a:spcPts val="0"/>
              </a:spcBef>
              <a:spcAft>
                <a:spcPts val="0"/>
              </a:spcAft>
              <a:buClr>
                <a:schemeClr val="lt1"/>
              </a:buClr>
              <a:buSzPts val="2200"/>
              <a:buAutoNum type="arabicPeriod"/>
            </a:pPr>
            <a:r>
              <a:rPr lang="en-US" sz="1400" dirty="0"/>
              <a:t>Adhere to the Principle of Least Privilege: STD-003-CPP, STD-005-CPP</a:t>
            </a:r>
          </a:p>
          <a:p>
            <a:pPr marL="342900" lvl="0" algn="l" rtl="0">
              <a:lnSpc>
                <a:spcPct val="90000"/>
              </a:lnSpc>
              <a:spcBef>
                <a:spcPts val="0"/>
              </a:spcBef>
              <a:spcAft>
                <a:spcPts val="0"/>
              </a:spcAft>
              <a:buClr>
                <a:schemeClr val="lt1"/>
              </a:buClr>
              <a:buSzPts val="2200"/>
              <a:buAutoNum type="arabicPeriod"/>
            </a:pPr>
            <a:endParaRPr lang="en-US" sz="1400" dirty="0"/>
          </a:p>
          <a:p>
            <a:pPr marL="342900" lvl="0" algn="l" rtl="0">
              <a:lnSpc>
                <a:spcPct val="90000"/>
              </a:lnSpc>
              <a:spcBef>
                <a:spcPts val="0"/>
              </a:spcBef>
              <a:spcAft>
                <a:spcPts val="0"/>
              </a:spcAft>
              <a:buClr>
                <a:schemeClr val="lt1"/>
              </a:buClr>
              <a:buSzPts val="2200"/>
              <a:buAutoNum type="arabicPeriod"/>
            </a:pPr>
            <a:r>
              <a:rPr lang="en-US" sz="1400" dirty="0"/>
              <a:t>Sanitize Data Sent to Other Systems: STD-004-CPP</a:t>
            </a:r>
          </a:p>
          <a:p>
            <a:pPr marL="342900" lvl="0" algn="l" rtl="0">
              <a:lnSpc>
                <a:spcPct val="90000"/>
              </a:lnSpc>
              <a:spcBef>
                <a:spcPts val="0"/>
              </a:spcBef>
              <a:spcAft>
                <a:spcPts val="0"/>
              </a:spcAft>
              <a:buClr>
                <a:schemeClr val="lt1"/>
              </a:buClr>
              <a:buSzPts val="2200"/>
              <a:buAutoNum type="arabicPeriod"/>
            </a:pPr>
            <a:endParaRPr lang="en-US" sz="1400" dirty="0"/>
          </a:p>
          <a:p>
            <a:pPr marL="342900" lvl="0" algn="l" rtl="0">
              <a:lnSpc>
                <a:spcPct val="90000"/>
              </a:lnSpc>
              <a:spcBef>
                <a:spcPts val="0"/>
              </a:spcBef>
              <a:spcAft>
                <a:spcPts val="0"/>
              </a:spcAft>
              <a:buClr>
                <a:schemeClr val="lt1"/>
              </a:buClr>
              <a:buSzPts val="2200"/>
              <a:buAutoNum type="arabicPeriod"/>
            </a:pPr>
            <a:r>
              <a:rPr lang="en-US" sz="1400" dirty="0"/>
              <a:t>Practice Defense in Depth: STD-002-CPP, STD-004-CPP, STD-005-CPP, STD-007-CPP</a:t>
            </a:r>
          </a:p>
          <a:p>
            <a:pPr marL="342900" lvl="0" algn="l" rtl="0">
              <a:lnSpc>
                <a:spcPct val="90000"/>
              </a:lnSpc>
              <a:spcBef>
                <a:spcPts val="0"/>
              </a:spcBef>
              <a:spcAft>
                <a:spcPts val="0"/>
              </a:spcAft>
              <a:buClr>
                <a:schemeClr val="lt1"/>
              </a:buClr>
              <a:buSzPts val="2200"/>
              <a:buAutoNum type="arabicPeriod"/>
            </a:pPr>
            <a:endParaRPr lang="en-US" sz="1400" dirty="0"/>
          </a:p>
          <a:p>
            <a:pPr marL="342900" lvl="0" algn="l" rtl="0">
              <a:lnSpc>
                <a:spcPct val="90000"/>
              </a:lnSpc>
              <a:spcBef>
                <a:spcPts val="0"/>
              </a:spcBef>
              <a:spcAft>
                <a:spcPts val="0"/>
              </a:spcAft>
              <a:buClr>
                <a:schemeClr val="lt1"/>
              </a:buClr>
              <a:buSzPts val="2200"/>
              <a:buAutoNum type="arabicPeriod"/>
            </a:pPr>
            <a:r>
              <a:rPr lang="en-US" sz="1400" dirty="0"/>
              <a:t>Use Effective Quality Assurance Techniques: STD-003-CPP, STD-006-CPP, STD-008-CPP, STD-009-CPP</a:t>
            </a:r>
          </a:p>
          <a:p>
            <a:pPr marL="342900" lvl="0" algn="l" rtl="0">
              <a:lnSpc>
                <a:spcPct val="90000"/>
              </a:lnSpc>
              <a:spcBef>
                <a:spcPts val="0"/>
              </a:spcBef>
              <a:spcAft>
                <a:spcPts val="0"/>
              </a:spcAft>
              <a:buClr>
                <a:schemeClr val="lt1"/>
              </a:buClr>
              <a:buSzPts val="2200"/>
              <a:buAutoNum type="arabicPeriod"/>
            </a:pPr>
            <a:endParaRPr lang="en-US" sz="1400" dirty="0"/>
          </a:p>
          <a:p>
            <a:pPr marL="342900" lvl="0" algn="l" rtl="0">
              <a:lnSpc>
                <a:spcPct val="90000"/>
              </a:lnSpc>
              <a:spcBef>
                <a:spcPts val="0"/>
              </a:spcBef>
              <a:spcAft>
                <a:spcPts val="0"/>
              </a:spcAft>
              <a:buClr>
                <a:schemeClr val="lt1"/>
              </a:buClr>
              <a:buSzPts val="2200"/>
              <a:buAutoNum type="arabicPeriod"/>
            </a:pPr>
            <a:r>
              <a:rPr lang="en-US" sz="1400" dirty="0"/>
              <a:t>Adopt a Secure Coding Standard</a:t>
            </a:r>
          </a:p>
          <a:p>
            <a:pPr marL="342900" lvl="0" algn="l" rtl="0">
              <a:lnSpc>
                <a:spcPct val="90000"/>
              </a:lnSpc>
              <a:spcBef>
                <a:spcPts val="0"/>
              </a:spcBef>
              <a:spcAft>
                <a:spcPts val="0"/>
              </a:spcAft>
              <a:buClr>
                <a:schemeClr val="lt1"/>
              </a:buClr>
              <a:buSzPts val="2200"/>
              <a:buAutoNum type="arabicPeriod"/>
            </a:pPr>
            <a:endParaRPr lang="en-US" sz="1400" dirty="0"/>
          </a:p>
        </p:txBody>
      </p:sp>
      <p:pic>
        <p:nvPicPr>
          <p:cNvPr id="169" name="Google Shape;169;p5"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3" name="Audio 22">
            <a:hlinkClick r:id="" action="ppaction://media"/>
            <a:extLst>
              <a:ext uri="{FF2B5EF4-FFF2-40B4-BE49-F238E27FC236}">
                <a16:creationId xmlns:a16="http://schemas.microsoft.com/office/drawing/2014/main" id="{94A4518D-6182-D4DE-3B1A-053C731CA531}"/>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31961"/>
    </mc:Choice>
    <mc:Fallback>
      <p:transition spd="slow" advTm="1319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3"/>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6"/>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CODING STANDARDS</a:t>
            </a:r>
            <a:endParaRPr dirty="0"/>
          </a:p>
        </p:txBody>
      </p:sp>
      <p:pic>
        <p:nvPicPr>
          <p:cNvPr id="176" name="Google Shape;176;p6"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graphicFrame>
        <p:nvGraphicFramePr>
          <p:cNvPr id="2" name="Table 1">
            <a:extLst>
              <a:ext uri="{FF2B5EF4-FFF2-40B4-BE49-F238E27FC236}">
                <a16:creationId xmlns:a16="http://schemas.microsoft.com/office/drawing/2014/main" id="{494DBF1C-9649-F765-CA59-D912CCEE19D1}"/>
              </a:ext>
            </a:extLst>
          </p:cNvPr>
          <p:cNvGraphicFramePr>
            <a:graphicFrameLocks noGrp="1"/>
          </p:cNvGraphicFramePr>
          <p:nvPr>
            <p:extLst>
              <p:ext uri="{D42A27DB-BD31-4B8C-83A1-F6EECF244321}">
                <p14:modId xmlns:p14="http://schemas.microsoft.com/office/powerpoint/2010/main" val="1480110768"/>
              </p:ext>
            </p:extLst>
          </p:nvPr>
        </p:nvGraphicFramePr>
        <p:xfrm>
          <a:off x="685800" y="1921411"/>
          <a:ext cx="10144374" cy="4172216"/>
        </p:xfrm>
        <a:graphic>
          <a:graphicData uri="http://schemas.openxmlformats.org/drawingml/2006/table">
            <a:tbl>
              <a:tblPr firstRow="1" bandRow="1">
                <a:tableStyleId>{802198C4-3087-4945-87E3-76CBB3509B7E}</a:tableStyleId>
              </a:tblPr>
              <a:tblGrid>
                <a:gridCol w="1690729">
                  <a:extLst>
                    <a:ext uri="{9D8B030D-6E8A-4147-A177-3AD203B41FA5}">
                      <a16:colId xmlns:a16="http://schemas.microsoft.com/office/drawing/2014/main" val="2502411358"/>
                    </a:ext>
                  </a:extLst>
                </a:gridCol>
                <a:gridCol w="1690729">
                  <a:extLst>
                    <a:ext uri="{9D8B030D-6E8A-4147-A177-3AD203B41FA5}">
                      <a16:colId xmlns:a16="http://schemas.microsoft.com/office/drawing/2014/main" val="2733527788"/>
                    </a:ext>
                  </a:extLst>
                </a:gridCol>
                <a:gridCol w="1690729">
                  <a:extLst>
                    <a:ext uri="{9D8B030D-6E8A-4147-A177-3AD203B41FA5}">
                      <a16:colId xmlns:a16="http://schemas.microsoft.com/office/drawing/2014/main" val="1415638086"/>
                    </a:ext>
                  </a:extLst>
                </a:gridCol>
                <a:gridCol w="1690729">
                  <a:extLst>
                    <a:ext uri="{9D8B030D-6E8A-4147-A177-3AD203B41FA5}">
                      <a16:colId xmlns:a16="http://schemas.microsoft.com/office/drawing/2014/main" val="1364439149"/>
                    </a:ext>
                  </a:extLst>
                </a:gridCol>
                <a:gridCol w="1690729">
                  <a:extLst>
                    <a:ext uri="{9D8B030D-6E8A-4147-A177-3AD203B41FA5}">
                      <a16:colId xmlns:a16="http://schemas.microsoft.com/office/drawing/2014/main" val="1235410883"/>
                    </a:ext>
                  </a:extLst>
                </a:gridCol>
                <a:gridCol w="1690729">
                  <a:extLst>
                    <a:ext uri="{9D8B030D-6E8A-4147-A177-3AD203B41FA5}">
                      <a16:colId xmlns:a16="http://schemas.microsoft.com/office/drawing/2014/main" val="3183696657"/>
                    </a:ext>
                  </a:extLst>
                </a:gridCol>
              </a:tblGrid>
              <a:tr h="370840">
                <a:tc>
                  <a:txBody>
                    <a:bodyPr/>
                    <a:lstStyle/>
                    <a:p>
                      <a:pPr algn="ctr"/>
                      <a:r>
                        <a:rPr lang="en-US" b="1" dirty="0"/>
                        <a:t>Rule</a:t>
                      </a:r>
                    </a:p>
                  </a:txBody>
                  <a:tcPr>
                    <a:solidFill>
                      <a:schemeClr val="accent2">
                        <a:lumMod val="60000"/>
                        <a:lumOff val="40000"/>
                      </a:schemeClr>
                    </a:solidFill>
                  </a:tcPr>
                </a:tc>
                <a:tc>
                  <a:txBody>
                    <a:bodyPr/>
                    <a:lstStyle/>
                    <a:p>
                      <a:pPr algn="ctr"/>
                      <a:r>
                        <a:rPr lang="en-US" b="1" dirty="0"/>
                        <a:t>Severity</a:t>
                      </a:r>
                    </a:p>
                  </a:txBody>
                  <a:tcPr>
                    <a:solidFill>
                      <a:schemeClr val="accent2">
                        <a:lumMod val="60000"/>
                        <a:lumOff val="40000"/>
                      </a:schemeClr>
                    </a:solidFill>
                  </a:tcPr>
                </a:tc>
                <a:tc>
                  <a:txBody>
                    <a:bodyPr/>
                    <a:lstStyle/>
                    <a:p>
                      <a:pPr algn="ctr"/>
                      <a:r>
                        <a:rPr lang="en-US" b="1" dirty="0"/>
                        <a:t>Likelihood</a:t>
                      </a:r>
                    </a:p>
                  </a:txBody>
                  <a:tcPr>
                    <a:solidFill>
                      <a:schemeClr val="accent2">
                        <a:lumMod val="60000"/>
                        <a:lumOff val="40000"/>
                      </a:schemeClr>
                    </a:solidFill>
                  </a:tcPr>
                </a:tc>
                <a:tc>
                  <a:txBody>
                    <a:bodyPr/>
                    <a:lstStyle/>
                    <a:p>
                      <a:pPr algn="ctr"/>
                      <a:r>
                        <a:rPr lang="en-US" b="1" dirty="0"/>
                        <a:t>Remediation Cost</a:t>
                      </a:r>
                    </a:p>
                  </a:txBody>
                  <a:tcPr>
                    <a:solidFill>
                      <a:schemeClr val="accent2">
                        <a:lumMod val="60000"/>
                        <a:lumOff val="40000"/>
                      </a:schemeClr>
                    </a:solidFill>
                  </a:tcPr>
                </a:tc>
                <a:tc>
                  <a:txBody>
                    <a:bodyPr/>
                    <a:lstStyle/>
                    <a:p>
                      <a:pPr algn="ctr"/>
                      <a:r>
                        <a:rPr lang="en-US" b="1" dirty="0"/>
                        <a:t>Priority</a:t>
                      </a:r>
                    </a:p>
                  </a:txBody>
                  <a:tcPr>
                    <a:solidFill>
                      <a:schemeClr val="accent2">
                        <a:lumMod val="60000"/>
                        <a:lumOff val="40000"/>
                      </a:schemeClr>
                    </a:solidFill>
                  </a:tcPr>
                </a:tc>
                <a:tc>
                  <a:txBody>
                    <a:bodyPr/>
                    <a:lstStyle/>
                    <a:p>
                      <a:pPr algn="ctr"/>
                      <a:r>
                        <a:rPr lang="en-US" b="1" dirty="0"/>
                        <a:t>Level</a:t>
                      </a:r>
                    </a:p>
                  </a:txBody>
                  <a:tcPr>
                    <a:solidFill>
                      <a:schemeClr val="accent2">
                        <a:lumMod val="60000"/>
                        <a:lumOff val="40000"/>
                      </a:schemeClr>
                    </a:solidFill>
                  </a:tcPr>
                </a:tc>
                <a:extLst>
                  <a:ext uri="{0D108BD9-81ED-4DB2-BD59-A6C34878D82A}">
                    <a16:rowId xmlns:a16="http://schemas.microsoft.com/office/drawing/2014/main" val="4131970185"/>
                  </a:ext>
                </a:extLst>
              </a:tr>
              <a:tr h="370840">
                <a:tc>
                  <a:txBody>
                    <a:bodyPr/>
                    <a:lstStyle/>
                    <a:p>
                      <a:pPr algn="ctr"/>
                      <a:r>
                        <a:rPr lang="en-US" sz="1200" b="0" dirty="0"/>
                        <a:t>STD-002-CPP</a:t>
                      </a:r>
                    </a:p>
                  </a:txBody>
                  <a:tcPr>
                    <a:solidFill>
                      <a:schemeClr val="accent2">
                        <a:lumMod val="40000"/>
                        <a:lumOff val="60000"/>
                      </a:schemeClr>
                    </a:solidFill>
                  </a:tcPr>
                </a:tc>
                <a:tc>
                  <a:txBody>
                    <a:bodyPr/>
                    <a:lstStyle/>
                    <a:p>
                      <a:pPr algn="ctr"/>
                      <a:r>
                        <a:rPr lang="en-US" sz="1200" dirty="0"/>
                        <a:t>High</a:t>
                      </a:r>
                    </a:p>
                  </a:txBody>
                  <a:tcPr>
                    <a:solidFill>
                      <a:schemeClr val="accent2">
                        <a:lumMod val="40000"/>
                        <a:lumOff val="60000"/>
                      </a:schemeClr>
                    </a:solidFill>
                  </a:tcPr>
                </a:tc>
                <a:tc>
                  <a:txBody>
                    <a:bodyPr/>
                    <a:lstStyle/>
                    <a:p>
                      <a:pPr algn="ctr"/>
                      <a:r>
                        <a:rPr lang="en-US" sz="1200" dirty="0"/>
                        <a:t>Likely</a:t>
                      </a:r>
                    </a:p>
                  </a:txBody>
                  <a:tcPr>
                    <a:solidFill>
                      <a:schemeClr val="accent2">
                        <a:lumMod val="40000"/>
                        <a:lumOff val="60000"/>
                      </a:schemeClr>
                    </a:solidFill>
                  </a:tcPr>
                </a:tc>
                <a:tc>
                  <a:txBody>
                    <a:bodyPr/>
                    <a:lstStyle/>
                    <a:p>
                      <a:pPr algn="ctr"/>
                      <a:r>
                        <a:rPr lang="en-US" sz="1200" dirty="0"/>
                        <a:t>High</a:t>
                      </a:r>
                    </a:p>
                  </a:txBody>
                  <a:tcPr>
                    <a:solidFill>
                      <a:schemeClr val="accent2">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dirty="0"/>
                        <a:t>High</a:t>
                      </a:r>
                    </a:p>
                    <a:p>
                      <a:pPr algn="ctr"/>
                      <a:endParaRPr lang="en-US" sz="1200" dirty="0"/>
                    </a:p>
                  </a:txBody>
                  <a:tcPr>
                    <a:solidFill>
                      <a:schemeClr val="accent2">
                        <a:lumMod val="40000"/>
                        <a:lumOff val="60000"/>
                      </a:schemeClr>
                    </a:solidFill>
                  </a:tcPr>
                </a:tc>
                <a:tc>
                  <a:txBody>
                    <a:bodyPr/>
                    <a:lstStyle/>
                    <a:p>
                      <a:pPr algn="ctr"/>
                      <a:r>
                        <a:rPr lang="en-US" sz="1200" dirty="0"/>
                        <a:t>1</a:t>
                      </a:r>
                    </a:p>
                  </a:txBody>
                  <a:tcPr>
                    <a:solidFill>
                      <a:schemeClr val="accent2">
                        <a:lumMod val="40000"/>
                        <a:lumOff val="60000"/>
                      </a:schemeClr>
                    </a:solidFill>
                  </a:tcPr>
                </a:tc>
                <a:extLst>
                  <a:ext uri="{0D108BD9-81ED-4DB2-BD59-A6C34878D82A}">
                    <a16:rowId xmlns:a16="http://schemas.microsoft.com/office/drawing/2014/main" val="1156471138"/>
                  </a:ext>
                </a:extLst>
              </a:tr>
              <a:tr h="370840">
                <a:tc>
                  <a:txBody>
                    <a:bodyPr/>
                    <a:lstStyle/>
                    <a:p>
                      <a:pPr algn="ctr"/>
                      <a:r>
                        <a:rPr lang="en-US" sz="1200" dirty="0"/>
                        <a:t>STD-004-CPP</a:t>
                      </a:r>
                    </a:p>
                  </a:txBody>
                  <a:tcPr>
                    <a:solidFill>
                      <a:schemeClr val="accent2">
                        <a:lumMod val="40000"/>
                        <a:lumOff val="60000"/>
                      </a:schemeClr>
                    </a:solidFill>
                  </a:tcPr>
                </a:tc>
                <a:tc>
                  <a:txBody>
                    <a:bodyPr/>
                    <a:lstStyle/>
                    <a:p>
                      <a:pPr algn="ctr"/>
                      <a:r>
                        <a:rPr lang="en-US" sz="1200" dirty="0"/>
                        <a:t>High</a:t>
                      </a:r>
                    </a:p>
                  </a:txBody>
                  <a:tcPr>
                    <a:solidFill>
                      <a:schemeClr val="accent2">
                        <a:lumMod val="40000"/>
                        <a:lumOff val="60000"/>
                      </a:schemeClr>
                    </a:solidFill>
                  </a:tcPr>
                </a:tc>
                <a:tc>
                  <a:txBody>
                    <a:bodyPr/>
                    <a:lstStyle/>
                    <a:p>
                      <a:pPr algn="ctr"/>
                      <a:r>
                        <a:rPr lang="en-US" sz="1200" dirty="0"/>
                        <a:t>Likely</a:t>
                      </a:r>
                    </a:p>
                  </a:txBody>
                  <a:tcPr>
                    <a:solidFill>
                      <a:schemeClr val="accent2">
                        <a:lumMod val="40000"/>
                        <a:lumOff val="60000"/>
                      </a:schemeClr>
                    </a:solidFill>
                  </a:tcPr>
                </a:tc>
                <a:tc>
                  <a:txBody>
                    <a:bodyPr/>
                    <a:lstStyle/>
                    <a:p>
                      <a:pPr algn="ctr"/>
                      <a:r>
                        <a:rPr lang="en-US" sz="1200" dirty="0"/>
                        <a:t>Medium</a:t>
                      </a:r>
                    </a:p>
                  </a:txBody>
                  <a:tcPr>
                    <a:solidFill>
                      <a:schemeClr val="accent2">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dirty="0"/>
                        <a:t>Medium</a:t>
                      </a:r>
                    </a:p>
                  </a:txBody>
                  <a:tcPr>
                    <a:solidFill>
                      <a:schemeClr val="accent2">
                        <a:lumMod val="40000"/>
                        <a:lumOff val="60000"/>
                      </a:schemeClr>
                    </a:solidFill>
                  </a:tcPr>
                </a:tc>
                <a:tc>
                  <a:txBody>
                    <a:bodyPr/>
                    <a:lstStyle/>
                    <a:p>
                      <a:pPr algn="ctr"/>
                      <a:r>
                        <a:rPr lang="en-US" sz="1200" dirty="0"/>
                        <a:t>1</a:t>
                      </a:r>
                    </a:p>
                  </a:txBody>
                  <a:tcPr>
                    <a:solidFill>
                      <a:schemeClr val="accent2">
                        <a:lumMod val="40000"/>
                        <a:lumOff val="60000"/>
                      </a:schemeClr>
                    </a:solidFill>
                  </a:tcPr>
                </a:tc>
                <a:extLst>
                  <a:ext uri="{0D108BD9-81ED-4DB2-BD59-A6C34878D82A}">
                    <a16:rowId xmlns:a16="http://schemas.microsoft.com/office/drawing/2014/main" val="419385822"/>
                  </a:ext>
                </a:extLst>
              </a:tr>
              <a:tr h="370840">
                <a:tc>
                  <a:txBody>
                    <a:bodyPr/>
                    <a:lstStyle/>
                    <a:p>
                      <a:pPr algn="ctr"/>
                      <a:r>
                        <a:rPr lang="en-US" sz="1200" dirty="0"/>
                        <a:t>STD-005-CPP</a:t>
                      </a:r>
                    </a:p>
                  </a:txBody>
                  <a:tcPr>
                    <a:solidFill>
                      <a:schemeClr val="accent2">
                        <a:lumMod val="40000"/>
                        <a:lumOff val="60000"/>
                      </a:schemeClr>
                    </a:solidFill>
                  </a:tcPr>
                </a:tc>
                <a:tc>
                  <a:txBody>
                    <a:bodyPr/>
                    <a:lstStyle/>
                    <a:p>
                      <a:pPr algn="ctr"/>
                      <a:r>
                        <a:rPr lang="en-US" sz="1200" dirty="0"/>
                        <a:t>Medium</a:t>
                      </a:r>
                    </a:p>
                  </a:txBody>
                  <a:tcPr>
                    <a:solidFill>
                      <a:schemeClr val="accent2">
                        <a:lumMod val="40000"/>
                        <a:lumOff val="60000"/>
                      </a:schemeClr>
                    </a:solidFill>
                  </a:tcPr>
                </a:tc>
                <a:tc>
                  <a:txBody>
                    <a:bodyPr/>
                    <a:lstStyle/>
                    <a:p>
                      <a:pPr algn="ctr"/>
                      <a:r>
                        <a:rPr lang="en-US" sz="1200" dirty="0"/>
                        <a:t>Unlikely</a:t>
                      </a:r>
                    </a:p>
                  </a:txBody>
                  <a:tcPr>
                    <a:solidFill>
                      <a:schemeClr val="accent2">
                        <a:lumMod val="40000"/>
                        <a:lumOff val="60000"/>
                      </a:schemeClr>
                    </a:solidFill>
                  </a:tcPr>
                </a:tc>
                <a:tc>
                  <a:txBody>
                    <a:bodyPr/>
                    <a:lstStyle/>
                    <a:p>
                      <a:pPr algn="ctr"/>
                      <a:r>
                        <a:rPr lang="en-US" sz="1200" dirty="0"/>
                        <a:t>High</a:t>
                      </a:r>
                    </a:p>
                  </a:txBody>
                  <a:tcPr>
                    <a:solidFill>
                      <a:schemeClr val="accent2">
                        <a:lumMod val="40000"/>
                        <a:lumOff val="60000"/>
                      </a:schemeClr>
                    </a:solidFill>
                  </a:tcPr>
                </a:tc>
                <a:tc>
                  <a:txBody>
                    <a:bodyPr/>
                    <a:lstStyle/>
                    <a:p>
                      <a:pPr algn="ctr"/>
                      <a:r>
                        <a:rPr lang="en-US" sz="1200" dirty="0"/>
                        <a:t>Low</a:t>
                      </a:r>
                    </a:p>
                  </a:txBody>
                  <a:tcPr>
                    <a:solidFill>
                      <a:schemeClr val="accent2">
                        <a:lumMod val="40000"/>
                        <a:lumOff val="60000"/>
                      </a:schemeClr>
                    </a:solidFill>
                  </a:tcPr>
                </a:tc>
                <a:tc>
                  <a:txBody>
                    <a:bodyPr/>
                    <a:lstStyle/>
                    <a:p>
                      <a:pPr algn="ctr"/>
                      <a:r>
                        <a:rPr lang="en-US" sz="1200" dirty="0"/>
                        <a:t>3</a:t>
                      </a:r>
                    </a:p>
                  </a:txBody>
                  <a:tcPr>
                    <a:solidFill>
                      <a:schemeClr val="accent2">
                        <a:lumMod val="40000"/>
                        <a:lumOff val="60000"/>
                      </a:schemeClr>
                    </a:solidFill>
                  </a:tcPr>
                </a:tc>
                <a:extLst>
                  <a:ext uri="{0D108BD9-81ED-4DB2-BD59-A6C34878D82A}">
                    <a16:rowId xmlns:a16="http://schemas.microsoft.com/office/drawing/2014/main" val="63866751"/>
                  </a:ext>
                </a:extLst>
              </a:tr>
              <a:tr h="370840">
                <a:tc>
                  <a:txBody>
                    <a:bodyPr/>
                    <a:lstStyle/>
                    <a:p>
                      <a:pPr algn="ctr"/>
                      <a:r>
                        <a:rPr lang="en-US" sz="1200" dirty="0"/>
                        <a:t>STD-010-CPP</a:t>
                      </a:r>
                    </a:p>
                  </a:txBody>
                  <a:tcPr>
                    <a:solidFill>
                      <a:schemeClr val="accent2">
                        <a:lumMod val="40000"/>
                        <a:lumOff val="60000"/>
                      </a:schemeClr>
                    </a:solidFill>
                  </a:tcPr>
                </a:tc>
                <a:tc>
                  <a:txBody>
                    <a:bodyPr/>
                    <a:lstStyle/>
                    <a:p>
                      <a:pPr algn="ctr"/>
                      <a:r>
                        <a:rPr lang="en-US" sz="1200" dirty="0"/>
                        <a:t>Medium</a:t>
                      </a:r>
                    </a:p>
                  </a:txBody>
                  <a:tcPr>
                    <a:solidFill>
                      <a:schemeClr val="accent2">
                        <a:lumMod val="40000"/>
                        <a:lumOff val="60000"/>
                      </a:schemeClr>
                    </a:solidFill>
                  </a:tcPr>
                </a:tc>
                <a:tc>
                  <a:txBody>
                    <a:bodyPr/>
                    <a:lstStyle/>
                    <a:p>
                      <a:pPr algn="ctr"/>
                      <a:r>
                        <a:rPr lang="en-US" sz="1200" dirty="0"/>
                        <a:t>Unlikely</a:t>
                      </a:r>
                    </a:p>
                  </a:txBody>
                  <a:tcPr>
                    <a:solidFill>
                      <a:schemeClr val="accent2">
                        <a:lumMod val="40000"/>
                        <a:lumOff val="60000"/>
                      </a:schemeClr>
                    </a:solidFill>
                  </a:tcPr>
                </a:tc>
                <a:tc>
                  <a:txBody>
                    <a:bodyPr/>
                    <a:lstStyle/>
                    <a:p>
                      <a:pPr algn="ctr"/>
                      <a:r>
                        <a:rPr lang="en-US" sz="1200" dirty="0"/>
                        <a:t>Medium</a:t>
                      </a:r>
                    </a:p>
                  </a:txBody>
                  <a:tcPr>
                    <a:solidFill>
                      <a:schemeClr val="accent2">
                        <a:lumMod val="40000"/>
                        <a:lumOff val="60000"/>
                      </a:schemeClr>
                    </a:solidFill>
                  </a:tcPr>
                </a:tc>
                <a:tc>
                  <a:txBody>
                    <a:bodyPr/>
                    <a:lstStyle/>
                    <a:p>
                      <a:pPr algn="ctr"/>
                      <a:r>
                        <a:rPr lang="en-US" sz="1200" dirty="0"/>
                        <a:t>Low</a:t>
                      </a:r>
                    </a:p>
                  </a:txBody>
                  <a:tcPr>
                    <a:solidFill>
                      <a:schemeClr val="accent2">
                        <a:lumMod val="40000"/>
                        <a:lumOff val="60000"/>
                      </a:schemeClr>
                    </a:solidFill>
                  </a:tcPr>
                </a:tc>
                <a:tc>
                  <a:txBody>
                    <a:bodyPr/>
                    <a:lstStyle/>
                    <a:p>
                      <a:pPr algn="ctr"/>
                      <a:r>
                        <a:rPr lang="en-US" sz="1200" dirty="0"/>
                        <a:t>3</a:t>
                      </a:r>
                    </a:p>
                  </a:txBody>
                  <a:tcPr>
                    <a:solidFill>
                      <a:schemeClr val="accent2">
                        <a:lumMod val="40000"/>
                        <a:lumOff val="60000"/>
                      </a:schemeClr>
                    </a:solidFill>
                  </a:tcPr>
                </a:tc>
                <a:extLst>
                  <a:ext uri="{0D108BD9-81ED-4DB2-BD59-A6C34878D82A}">
                    <a16:rowId xmlns:a16="http://schemas.microsoft.com/office/drawing/2014/main" val="4190969216"/>
                  </a:ext>
                </a:extLst>
              </a:tr>
              <a:tr h="370840">
                <a:tc>
                  <a:txBody>
                    <a:bodyPr/>
                    <a:lstStyle/>
                    <a:p>
                      <a:pPr algn="ctr"/>
                      <a:r>
                        <a:rPr lang="en-US" sz="1200" dirty="0"/>
                        <a:t>STD-008-CPP</a:t>
                      </a:r>
                    </a:p>
                  </a:txBody>
                  <a:tcPr>
                    <a:solidFill>
                      <a:schemeClr val="accent2">
                        <a:lumMod val="40000"/>
                        <a:lumOff val="60000"/>
                      </a:schemeClr>
                    </a:solidFill>
                  </a:tcPr>
                </a:tc>
                <a:tc>
                  <a:txBody>
                    <a:bodyPr/>
                    <a:lstStyle/>
                    <a:p>
                      <a:pPr algn="ctr"/>
                      <a:r>
                        <a:rPr lang="en-US" sz="1200" dirty="0"/>
                        <a:t>Low</a:t>
                      </a:r>
                    </a:p>
                  </a:txBody>
                  <a:tcPr>
                    <a:solidFill>
                      <a:schemeClr val="accent2">
                        <a:lumMod val="40000"/>
                        <a:lumOff val="60000"/>
                      </a:schemeClr>
                    </a:solidFill>
                  </a:tcPr>
                </a:tc>
                <a:tc>
                  <a:txBody>
                    <a:bodyPr/>
                    <a:lstStyle/>
                    <a:p>
                      <a:pPr algn="ctr"/>
                      <a:r>
                        <a:rPr lang="en-US" sz="1200" dirty="0"/>
                        <a:t>Likely</a:t>
                      </a:r>
                    </a:p>
                  </a:txBody>
                  <a:tcPr>
                    <a:solidFill>
                      <a:schemeClr val="accent2">
                        <a:lumMod val="40000"/>
                        <a:lumOff val="60000"/>
                      </a:schemeClr>
                    </a:solidFill>
                  </a:tcPr>
                </a:tc>
                <a:tc>
                  <a:txBody>
                    <a:bodyPr/>
                    <a:lstStyle/>
                    <a:p>
                      <a:pPr algn="ctr"/>
                      <a:r>
                        <a:rPr lang="en-US" sz="1200" dirty="0"/>
                        <a:t>Medium</a:t>
                      </a:r>
                    </a:p>
                  </a:txBody>
                  <a:tcPr>
                    <a:solidFill>
                      <a:schemeClr val="accent2">
                        <a:lumMod val="40000"/>
                        <a:lumOff val="60000"/>
                      </a:schemeClr>
                    </a:solidFill>
                  </a:tcPr>
                </a:tc>
                <a:tc>
                  <a:txBody>
                    <a:bodyPr/>
                    <a:lstStyle/>
                    <a:p>
                      <a:pPr algn="ctr"/>
                      <a:r>
                        <a:rPr lang="en-US" sz="1200" dirty="0"/>
                        <a:t>Medium</a:t>
                      </a:r>
                    </a:p>
                  </a:txBody>
                  <a:tcPr>
                    <a:solidFill>
                      <a:schemeClr val="accent2">
                        <a:lumMod val="40000"/>
                        <a:lumOff val="60000"/>
                      </a:schemeClr>
                    </a:solidFill>
                  </a:tcPr>
                </a:tc>
                <a:tc>
                  <a:txBody>
                    <a:bodyPr/>
                    <a:lstStyle/>
                    <a:p>
                      <a:pPr algn="ctr"/>
                      <a:r>
                        <a:rPr lang="en-US" sz="1200" dirty="0"/>
                        <a:t>2</a:t>
                      </a:r>
                    </a:p>
                  </a:txBody>
                  <a:tcPr>
                    <a:solidFill>
                      <a:schemeClr val="accent2">
                        <a:lumMod val="40000"/>
                        <a:lumOff val="60000"/>
                      </a:schemeClr>
                    </a:solidFill>
                  </a:tcPr>
                </a:tc>
                <a:extLst>
                  <a:ext uri="{0D108BD9-81ED-4DB2-BD59-A6C34878D82A}">
                    <a16:rowId xmlns:a16="http://schemas.microsoft.com/office/drawing/2014/main" val="1787713345"/>
                  </a:ext>
                </a:extLst>
              </a:tr>
              <a:tr h="377456">
                <a:tc>
                  <a:txBody>
                    <a:bodyPr/>
                    <a:lstStyle/>
                    <a:p>
                      <a:pPr algn="ctr"/>
                      <a:r>
                        <a:rPr lang="en-US" sz="1200" dirty="0"/>
                        <a:t>STD-007-CPP</a:t>
                      </a:r>
                    </a:p>
                  </a:txBody>
                  <a:tcPr>
                    <a:solidFill>
                      <a:schemeClr val="accent2">
                        <a:lumMod val="40000"/>
                        <a:lumOff val="60000"/>
                      </a:schemeClr>
                    </a:solidFill>
                  </a:tcPr>
                </a:tc>
                <a:tc>
                  <a:txBody>
                    <a:bodyPr/>
                    <a:lstStyle/>
                    <a:p>
                      <a:pPr algn="ctr"/>
                      <a:r>
                        <a:rPr lang="en-US" sz="1200" dirty="0"/>
                        <a:t>Low</a:t>
                      </a:r>
                    </a:p>
                  </a:txBody>
                  <a:tcPr>
                    <a:solidFill>
                      <a:schemeClr val="accent2">
                        <a:lumMod val="40000"/>
                        <a:lumOff val="60000"/>
                      </a:schemeClr>
                    </a:solidFill>
                  </a:tcPr>
                </a:tc>
                <a:tc>
                  <a:txBody>
                    <a:bodyPr/>
                    <a:lstStyle/>
                    <a:p>
                      <a:pPr algn="ctr"/>
                      <a:r>
                        <a:rPr lang="en-US" sz="1200" dirty="0"/>
                        <a:t>Likely</a:t>
                      </a:r>
                    </a:p>
                  </a:txBody>
                  <a:tcPr>
                    <a:solidFill>
                      <a:schemeClr val="accent2">
                        <a:lumMod val="40000"/>
                        <a:lumOff val="60000"/>
                      </a:schemeClr>
                    </a:solidFill>
                  </a:tcPr>
                </a:tc>
                <a:tc>
                  <a:txBody>
                    <a:bodyPr/>
                    <a:lstStyle/>
                    <a:p>
                      <a:pPr algn="ctr"/>
                      <a:r>
                        <a:rPr lang="en-US" sz="1200" dirty="0"/>
                        <a:t>Medium</a:t>
                      </a:r>
                    </a:p>
                  </a:txBody>
                  <a:tcPr>
                    <a:solidFill>
                      <a:schemeClr val="accent2">
                        <a:lumMod val="40000"/>
                        <a:lumOff val="60000"/>
                      </a:schemeClr>
                    </a:solidFill>
                  </a:tcPr>
                </a:tc>
                <a:tc>
                  <a:txBody>
                    <a:bodyPr/>
                    <a:lstStyle/>
                    <a:p>
                      <a:pPr algn="ctr"/>
                      <a:r>
                        <a:rPr lang="en-US" sz="1200" dirty="0"/>
                        <a:t>Low</a:t>
                      </a:r>
                    </a:p>
                  </a:txBody>
                  <a:tcPr>
                    <a:solidFill>
                      <a:schemeClr val="accent2">
                        <a:lumMod val="40000"/>
                        <a:lumOff val="60000"/>
                      </a:schemeClr>
                    </a:solidFill>
                  </a:tcPr>
                </a:tc>
                <a:tc>
                  <a:txBody>
                    <a:bodyPr/>
                    <a:lstStyle/>
                    <a:p>
                      <a:pPr algn="ctr"/>
                      <a:r>
                        <a:rPr lang="en-US" sz="1200" dirty="0"/>
                        <a:t>3</a:t>
                      </a:r>
                    </a:p>
                  </a:txBody>
                  <a:tcPr>
                    <a:solidFill>
                      <a:schemeClr val="accent2">
                        <a:lumMod val="40000"/>
                        <a:lumOff val="60000"/>
                      </a:schemeClr>
                    </a:solidFill>
                  </a:tcPr>
                </a:tc>
                <a:extLst>
                  <a:ext uri="{0D108BD9-81ED-4DB2-BD59-A6C34878D82A}">
                    <a16:rowId xmlns:a16="http://schemas.microsoft.com/office/drawing/2014/main" val="802865859"/>
                  </a:ext>
                </a:extLst>
              </a:tr>
              <a:tr h="370840">
                <a:tc>
                  <a:txBody>
                    <a:bodyPr/>
                    <a:lstStyle/>
                    <a:p>
                      <a:pPr algn="ctr"/>
                      <a:r>
                        <a:rPr lang="en-US" sz="1200" dirty="0"/>
                        <a:t>STD-003-CPP</a:t>
                      </a:r>
                    </a:p>
                  </a:txBody>
                  <a:tcPr>
                    <a:solidFill>
                      <a:schemeClr val="accent2">
                        <a:lumMod val="40000"/>
                        <a:lumOff val="60000"/>
                      </a:schemeClr>
                    </a:solidFill>
                  </a:tcPr>
                </a:tc>
                <a:tc>
                  <a:txBody>
                    <a:bodyPr/>
                    <a:lstStyle/>
                    <a:p>
                      <a:pPr algn="ctr"/>
                      <a:r>
                        <a:rPr lang="en-US" sz="1200" dirty="0"/>
                        <a:t>Low</a:t>
                      </a:r>
                    </a:p>
                  </a:txBody>
                  <a:tcPr>
                    <a:solidFill>
                      <a:schemeClr val="accent2">
                        <a:lumMod val="40000"/>
                        <a:lumOff val="60000"/>
                      </a:schemeClr>
                    </a:solidFill>
                  </a:tcPr>
                </a:tc>
                <a:tc>
                  <a:txBody>
                    <a:bodyPr/>
                    <a:lstStyle/>
                    <a:p>
                      <a:pPr algn="ctr"/>
                      <a:r>
                        <a:rPr lang="en-US" sz="1200" dirty="0"/>
                        <a:t>Likely</a:t>
                      </a:r>
                    </a:p>
                  </a:txBody>
                  <a:tcPr>
                    <a:solidFill>
                      <a:schemeClr val="accent2">
                        <a:lumMod val="40000"/>
                        <a:lumOff val="60000"/>
                      </a:schemeClr>
                    </a:solidFill>
                  </a:tcPr>
                </a:tc>
                <a:tc>
                  <a:txBody>
                    <a:bodyPr/>
                    <a:lstStyle/>
                    <a:p>
                      <a:pPr algn="ctr"/>
                      <a:r>
                        <a:rPr lang="en-US" sz="1200" dirty="0"/>
                        <a:t>Low</a:t>
                      </a:r>
                    </a:p>
                  </a:txBody>
                  <a:tcPr>
                    <a:solidFill>
                      <a:schemeClr val="accent2">
                        <a:lumMod val="40000"/>
                        <a:lumOff val="60000"/>
                      </a:schemeClr>
                    </a:solidFill>
                  </a:tcPr>
                </a:tc>
                <a:tc>
                  <a:txBody>
                    <a:bodyPr/>
                    <a:lstStyle/>
                    <a:p>
                      <a:pPr algn="ctr"/>
                      <a:r>
                        <a:rPr lang="en-US" sz="1200" dirty="0"/>
                        <a:t>Medium</a:t>
                      </a:r>
                    </a:p>
                  </a:txBody>
                  <a:tcPr>
                    <a:solidFill>
                      <a:schemeClr val="accent2">
                        <a:lumMod val="40000"/>
                        <a:lumOff val="60000"/>
                      </a:schemeClr>
                    </a:solidFill>
                  </a:tcPr>
                </a:tc>
                <a:tc>
                  <a:txBody>
                    <a:bodyPr/>
                    <a:lstStyle/>
                    <a:p>
                      <a:pPr algn="ctr"/>
                      <a:r>
                        <a:rPr lang="en-US" sz="1200" dirty="0"/>
                        <a:t>2</a:t>
                      </a:r>
                    </a:p>
                  </a:txBody>
                  <a:tcPr>
                    <a:solidFill>
                      <a:schemeClr val="accent2">
                        <a:lumMod val="40000"/>
                        <a:lumOff val="60000"/>
                      </a:schemeClr>
                    </a:solidFill>
                  </a:tcPr>
                </a:tc>
                <a:extLst>
                  <a:ext uri="{0D108BD9-81ED-4DB2-BD59-A6C34878D82A}">
                    <a16:rowId xmlns:a16="http://schemas.microsoft.com/office/drawing/2014/main" val="295619615"/>
                  </a:ext>
                </a:extLst>
              </a:tr>
              <a:tr h="37084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dirty="0"/>
                        <a:t>STD-006-CPP</a:t>
                      </a:r>
                    </a:p>
                  </a:txBody>
                  <a:tcPr>
                    <a:solidFill>
                      <a:schemeClr val="accent2">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dirty="0"/>
                        <a:t>Low</a:t>
                      </a:r>
                    </a:p>
                  </a:txBody>
                  <a:tcPr>
                    <a:solidFill>
                      <a:schemeClr val="accent2">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dirty="0"/>
                        <a:t>Unlikely</a:t>
                      </a:r>
                    </a:p>
                  </a:txBody>
                  <a:tcPr>
                    <a:solidFill>
                      <a:schemeClr val="accent2">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dirty="0"/>
                        <a:t>High</a:t>
                      </a:r>
                    </a:p>
                  </a:txBody>
                  <a:tcPr>
                    <a:solidFill>
                      <a:schemeClr val="accent2">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dirty="0"/>
                        <a:t>Low</a:t>
                      </a:r>
                    </a:p>
                  </a:txBody>
                  <a:tcPr>
                    <a:solidFill>
                      <a:schemeClr val="accent2">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dirty="0"/>
                        <a:t>3</a:t>
                      </a:r>
                    </a:p>
                  </a:txBody>
                  <a:tcPr>
                    <a:solidFill>
                      <a:schemeClr val="accent2">
                        <a:lumMod val="40000"/>
                        <a:lumOff val="60000"/>
                      </a:schemeClr>
                    </a:solidFill>
                  </a:tcPr>
                </a:tc>
                <a:extLst>
                  <a:ext uri="{0D108BD9-81ED-4DB2-BD59-A6C34878D82A}">
                    <a16:rowId xmlns:a16="http://schemas.microsoft.com/office/drawing/2014/main" val="2065896949"/>
                  </a:ext>
                </a:extLst>
              </a:tr>
              <a:tr h="370840">
                <a:tc>
                  <a:txBody>
                    <a:bodyPr/>
                    <a:lstStyle/>
                    <a:p>
                      <a:pPr algn="ctr"/>
                      <a:r>
                        <a:rPr lang="en-US" sz="1200" dirty="0"/>
                        <a:t>STD-009-CPP</a:t>
                      </a:r>
                    </a:p>
                  </a:txBody>
                  <a:tcPr>
                    <a:solidFill>
                      <a:schemeClr val="accent2">
                        <a:lumMod val="40000"/>
                        <a:lumOff val="60000"/>
                      </a:schemeClr>
                    </a:solidFill>
                  </a:tcPr>
                </a:tc>
                <a:tc>
                  <a:txBody>
                    <a:bodyPr/>
                    <a:lstStyle/>
                    <a:p>
                      <a:pPr algn="ctr"/>
                      <a:r>
                        <a:rPr lang="en-US" sz="1200" dirty="0"/>
                        <a:t>Low</a:t>
                      </a:r>
                    </a:p>
                  </a:txBody>
                  <a:tcPr>
                    <a:solidFill>
                      <a:schemeClr val="accent2">
                        <a:lumMod val="40000"/>
                        <a:lumOff val="60000"/>
                      </a:schemeClr>
                    </a:solidFill>
                  </a:tcPr>
                </a:tc>
                <a:tc>
                  <a:txBody>
                    <a:bodyPr/>
                    <a:lstStyle/>
                    <a:p>
                      <a:pPr algn="ctr"/>
                      <a:r>
                        <a:rPr lang="en-US" sz="1200" dirty="0"/>
                        <a:t>Unlikely</a:t>
                      </a:r>
                    </a:p>
                  </a:txBody>
                  <a:tcPr>
                    <a:solidFill>
                      <a:schemeClr val="accent2">
                        <a:lumMod val="40000"/>
                        <a:lumOff val="60000"/>
                      </a:schemeClr>
                    </a:solidFill>
                  </a:tcPr>
                </a:tc>
                <a:tc>
                  <a:txBody>
                    <a:bodyPr/>
                    <a:lstStyle/>
                    <a:p>
                      <a:pPr algn="ctr"/>
                      <a:r>
                        <a:rPr lang="en-US" sz="1200" dirty="0"/>
                        <a:t>Medium</a:t>
                      </a:r>
                    </a:p>
                  </a:txBody>
                  <a:tcPr>
                    <a:solidFill>
                      <a:schemeClr val="accent2">
                        <a:lumMod val="40000"/>
                        <a:lumOff val="60000"/>
                      </a:schemeClr>
                    </a:solidFill>
                  </a:tcPr>
                </a:tc>
                <a:tc>
                  <a:txBody>
                    <a:bodyPr/>
                    <a:lstStyle/>
                    <a:p>
                      <a:pPr algn="ctr"/>
                      <a:r>
                        <a:rPr lang="en-US" sz="1200" dirty="0"/>
                        <a:t>Low</a:t>
                      </a:r>
                    </a:p>
                  </a:txBody>
                  <a:tcPr>
                    <a:solidFill>
                      <a:schemeClr val="accent2">
                        <a:lumMod val="40000"/>
                        <a:lumOff val="60000"/>
                      </a:schemeClr>
                    </a:solidFill>
                  </a:tcPr>
                </a:tc>
                <a:tc>
                  <a:txBody>
                    <a:bodyPr/>
                    <a:lstStyle/>
                    <a:p>
                      <a:pPr algn="ctr"/>
                      <a:r>
                        <a:rPr lang="en-US" sz="1200" dirty="0"/>
                        <a:t>3</a:t>
                      </a:r>
                    </a:p>
                  </a:txBody>
                  <a:tcPr>
                    <a:solidFill>
                      <a:schemeClr val="accent2">
                        <a:lumMod val="40000"/>
                        <a:lumOff val="60000"/>
                      </a:schemeClr>
                    </a:solidFill>
                  </a:tcPr>
                </a:tc>
                <a:extLst>
                  <a:ext uri="{0D108BD9-81ED-4DB2-BD59-A6C34878D82A}">
                    <a16:rowId xmlns:a16="http://schemas.microsoft.com/office/drawing/2014/main" val="404913726"/>
                  </a:ext>
                </a:extLst>
              </a:tr>
              <a:tr h="370840">
                <a:tc>
                  <a:txBody>
                    <a:bodyPr/>
                    <a:lstStyle/>
                    <a:p>
                      <a:pPr algn="ctr"/>
                      <a:r>
                        <a:rPr lang="en-US" sz="1200" dirty="0"/>
                        <a:t>STD-001-CPP</a:t>
                      </a:r>
                    </a:p>
                  </a:txBody>
                  <a:tcPr>
                    <a:solidFill>
                      <a:schemeClr val="accent2">
                        <a:lumMod val="40000"/>
                        <a:lumOff val="60000"/>
                      </a:schemeClr>
                    </a:solidFill>
                  </a:tcPr>
                </a:tc>
                <a:tc>
                  <a:txBody>
                    <a:bodyPr/>
                    <a:lstStyle/>
                    <a:p>
                      <a:pPr algn="ctr"/>
                      <a:r>
                        <a:rPr lang="en-US" sz="1200" dirty="0"/>
                        <a:t>Low</a:t>
                      </a:r>
                    </a:p>
                  </a:txBody>
                  <a:tcPr>
                    <a:solidFill>
                      <a:schemeClr val="accent2">
                        <a:lumMod val="40000"/>
                        <a:lumOff val="60000"/>
                      </a:schemeClr>
                    </a:solidFill>
                  </a:tcPr>
                </a:tc>
                <a:tc>
                  <a:txBody>
                    <a:bodyPr/>
                    <a:lstStyle/>
                    <a:p>
                      <a:pPr algn="ctr"/>
                      <a:r>
                        <a:rPr lang="en-US" sz="1200" dirty="0"/>
                        <a:t>Unlikely</a:t>
                      </a:r>
                    </a:p>
                  </a:txBody>
                  <a:tcPr>
                    <a:solidFill>
                      <a:schemeClr val="accent2">
                        <a:lumMod val="40000"/>
                        <a:lumOff val="60000"/>
                      </a:schemeClr>
                    </a:solidFill>
                  </a:tcPr>
                </a:tc>
                <a:tc>
                  <a:txBody>
                    <a:bodyPr/>
                    <a:lstStyle/>
                    <a:p>
                      <a:pPr algn="ctr"/>
                      <a:r>
                        <a:rPr lang="en-US" sz="1200" dirty="0"/>
                        <a:t>Low</a:t>
                      </a:r>
                    </a:p>
                  </a:txBody>
                  <a:tcPr>
                    <a:solidFill>
                      <a:schemeClr val="accent2">
                        <a:lumMod val="40000"/>
                        <a:lumOff val="60000"/>
                      </a:schemeClr>
                    </a:solidFill>
                  </a:tcPr>
                </a:tc>
                <a:tc>
                  <a:txBody>
                    <a:bodyPr/>
                    <a:lstStyle/>
                    <a:p>
                      <a:pPr algn="ctr"/>
                      <a:r>
                        <a:rPr lang="en-US" sz="1200" dirty="0"/>
                        <a:t>Low</a:t>
                      </a:r>
                    </a:p>
                  </a:txBody>
                  <a:tcPr>
                    <a:solidFill>
                      <a:schemeClr val="accent2">
                        <a:lumMod val="40000"/>
                        <a:lumOff val="60000"/>
                      </a:schemeClr>
                    </a:solidFill>
                  </a:tcPr>
                </a:tc>
                <a:tc>
                  <a:txBody>
                    <a:bodyPr/>
                    <a:lstStyle/>
                    <a:p>
                      <a:pPr algn="ctr"/>
                      <a:r>
                        <a:rPr lang="en-US" sz="1200" dirty="0"/>
                        <a:t>1</a:t>
                      </a:r>
                    </a:p>
                  </a:txBody>
                  <a:tcPr>
                    <a:solidFill>
                      <a:schemeClr val="accent2">
                        <a:lumMod val="40000"/>
                        <a:lumOff val="60000"/>
                      </a:schemeClr>
                    </a:solidFill>
                  </a:tcPr>
                </a:tc>
                <a:extLst>
                  <a:ext uri="{0D108BD9-81ED-4DB2-BD59-A6C34878D82A}">
                    <a16:rowId xmlns:a16="http://schemas.microsoft.com/office/drawing/2014/main" val="3338493870"/>
                  </a:ext>
                </a:extLst>
              </a:tr>
            </a:tbl>
          </a:graphicData>
        </a:graphic>
      </p:graphicFrame>
      <p:pic>
        <p:nvPicPr>
          <p:cNvPr id="23" name="Audio 22">
            <a:hlinkClick r:id="" action="ppaction://media"/>
            <a:extLst>
              <a:ext uri="{FF2B5EF4-FFF2-40B4-BE49-F238E27FC236}">
                <a16:creationId xmlns:a16="http://schemas.microsoft.com/office/drawing/2014/main" id="{FCBAED9B-0800-4FD3-F278-CFB1EAFAAD3A}"/>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4586"/>
    </mc:Choice>
    <mc:Fallback>
      <p:transition spd="slow" advTm="2458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3"/>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ENCRYPTION POLICIES</a:t>
            </a:r>
            <a:endParaRPr dirty="0"/>
          </a:p>
        </p:txBody>
      </p:sp>
      <p:sp>
        <p:nvSpPr>
          <p:cNvPr id="182" name="Google Shape;182;p7"/>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1000"/>
              </a:spcBef>
              <a:spcAft>
                <a:spcPts val="0"/>
              </a:spcAft>
              <a:buClr>
                <a:schemeClr val="lt1"/>
              </a:buClr>
              <a:buSzPts val="1600"/>
              <a:buNone/>
            </a:pPr>
            <a:endParaRPr sz="1600" dirty="0"/>
          </a:p>
          <a:p>
            <a:pPr marL="482600">
              <a:buSzPts val="2200"/>
            </a:pPr>
            <a:r>
              <a:rPr lang="en-US" b="1" dirty="0"/>
              <a:t>Encryption at Rest: </a:t>
            </a:r>
            <a:r>
              <a:rPr lang="en-US" dirty="0"/>
              <a:t>Process of encrypting data while it is in storage, whether on physical or virtual storage (e.g., databases, file systems, and system backups).</a:t>
            </a:r>
          </a:p>
          <a:p>
            <a:pPr marL="482600">
              <a:buSzPts val="2200"/>
            </a:pPr>
            <a:r>
              <a:rPr lang="en-US" b="1" dirty="0"/>
              <a:t>Encryption in Flight: </a:t>
            </a:r>
            <a:r>
              <a:rPr lang="en-US" dirty="0"/>
              <a:t>Process of encrypting data as it is being transmitted across networks, such as between the devices of clients or internal components of an application.</a:t>
            </a:r>
          </a:p>
          <a:p>
            <a:pPr marL="482600">
              <a:buSzPts val="2200"/>
            </a:pPr>
            <a:r>
              <a:rPr lang="en-US" b="1" dirty="0"/>
              <a:t>Encryption in Use: </a:t>
            </a:r>
            <a:r>
              <a:rPr lang="en-US" dirty="0"/>
              <a:t>Process of encrypting data while it is being actively processed, such as during computations. </a:t>
            </a:r>
            <a:endParaRPr dirty="0"/>
          </a:p>
        </p:txBody>
      </p:sp>
      <p:pic>
        <p:nvPicPr>
          <p:cNvPr id="183" name="Google Shape;183;p7"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44" name="Audio 43">
            <a:hlinkClick r:id="" action="ppaction://media"/>
            <a:extLst>
              <a:ext uri="{FF2B5EF4-FFF2-40B4-BE49-F238E27FC236}">
                <a16:creationId xmlns:a16="http://schemas.microsoft.com/office/drawing/2014/main" id="{51A185FF-9E62-34AB-678E-B68DAD4CC48D}"/>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70509"/>
    </mc:Choice>
    <mc:Fallback>
      <p:transition spd="slow" advTm="7050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8"/>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TRIPLE-A POLICIES</a:t>
            </a:r>
            <a:endParaRPr/>
          </a:p>
        </p:txBody>
      </p:sp>
      <p:sp>
        <p:nvSpPr>
          <p:cNvPr id="189" name="Google Shape;189;p8"/>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400"/>
              <a:buChar char="•"/>
            </a:pPr>
            <a:r>
              <a:rPr lang="en-US" sz="2400" b="1" dirty="0"/>
              <a:t>Authentication: </a:t>
            </a:r>
            <a:r>
              <a:rPr lang="en-US" sz="2400" dirty="0"/>
              <a:t>The process of verifying the identity of users, systems, or services attempting to access data. </a:t>
            </a:r>
            <a:endParaRPr lang="en-US" sz="2400" b="1" dirty="0"/>
          </a:p>
          <a:p>
            <a:pPr marL="228600" lvl="0" indent="-228600" algn="l" rtl="0">
              <a:lnSpc>
                <a:spcPct val="90000"/>
              </a:lnSpc>
              <a:spcBef>
                <a:spcPts val="0"/>
              </a:spcBef>
              <a:spcAft>
                <a:spcPts val="0"/>
              </a:spcAft>
              <a:buClr>
                <a:schemeClr val="lt1"/>
              </a:buClr>
              <a:buSzPts val="2400"/>
              <a:buChar char="•"/>
            </a:pPr>
            <a:endParaRPr lang="en-US" sz="2400" b="1" dirty="0"/>
          </a:p>
          <a:p>
            <a:pPr marL="228600" lvl="0" indent="-228600" algn="l" rtl="0">
              <a:lnSpc>
                <a:spcPct val="90000"/>
              </a:lnSpc>
              <a:spcBef>
                <a:spcPts val="0"/>
              </a:spcBef>
              <a:spcAft>
                <a:spcPts val="0"/>
              </a:spcAft>
              <a:buClr>
                <a:schemeClr val="lt1"/>
              </a:buClr>
              <a:buSzPts val="2400"/>
              <a:buChar char="•"/>
            </a:pPr>
            <a:r>
              <a:rPr lang="en-US" sz="2400" b="1" dirty="0"/>
              <a:t>Authorization: </a:t>
            </a:r>
            <a:r>
              <a:rPr lang="en-US" sz="2400" dirty="0"/>
              <a:t>Involves defining and enforcing what authenticated users are allowed to do and what data they have access to.</a:t>
            </a:r>
            <a:endParaRPr lang="en-US" sz="2400" b="1" dirty="0"/>
          </a:p>
          <a:p>
            <a:pPr marL="228600" lvl="0" indent="-228600" algn="l" rtl="0">
              <a:lnSpc>
                <a:spcPct val="90000"/>
              </a:lnSpc>
              <a:spcBef>
                <a:spcPts val="0"/>
              </a:spcBef>
              <a:spcAft>
                <a:spcPts val="0"/>
              </a:spcAft>
              <a:buClr>
                <a:schemeClr val="lt1"/>
              </a:buClr>
              <a:buSzPts val="2400"/>
              <a:buChar char="•"/>
            </a:pPr>
            <a:endParaRPr lang="en-US" sz="2400" b="1" dirty="0"/>
          </a:p>
          <a:p>
            <a:pPr marL="228600" lvl="0" indent="-228600" algn="l" rtl="0">
              <a:lnSpc>
                <a:spcPct val="90000"/>
              </a:lnSpc>
              <a:spcBef>
                <a:spcPts val="0"/>
              </a:spcBef>
              <a:spcAft>
                <a:spcPts val="0"/>
              </a:spcAft>
              <a:buClr>
                <a:schemeClr val="lt1"/>
              </a:buClr>
              <a:buSzPts val="2400"/>
              <a:buChar char="•"/>
            </a:pPr>
            <a:r>
              <a:rPr lang="en-US" sz="2400" b="1" dirty="0"/>
              <a:t>Accounting: </a:t>
            </a:r>
            <a:r>
              <a:rPr lang="en-US" sz="2400" dirty="0"/>
              <a:t>Incorporates the tracking and logging of every action taken within a system. </a:t>
            </a:r>
            <a:endParaRPr b="1" dirty="0"/>
          </a:p>
        </p:txBody>
      </p:sp>
      <p:pic>
        <p:nvPicPr>
          <p:cNvPr id="190" name="Google Shape;190;p8"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16" name="Audio 15">
            <a:hlinkClick r:id="" action="ppaction://media"/>
            <a:extLst>
              <a:ext uri="{FF2B5EF4-FFF2-40B4-BE49-F238E27FC236}">
                <a16:creationId xmlns:a16="http://schemas.microsoft.com/office/drawing/2014/main" id="{1F88EAE4-5ABA-2D07-7BA0-C852FD2A83E4}"/>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47218"/>
    </mc:Choice>
    <mc:Fallback>
      <p:transition spd="slow" advTm="4721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6"/>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4">
          <a:extLst>
            <a:ext uri="{FF2B5EF4-FFF2-40B4-BE49-F238E27FC236}">
              <a16:creationId xmlns:a16="http://schemas.microsoft.com/office/drawing/2014/main" id="{A6FCD44D-A5D7-A6A5-70AF-F16990CD0F9F}"/>
            </a:ext>
          </a:extLst>
        </p:cNvPr>
        <p:cNvGrpSpPr/>
        <p:nvPr/>
      </p:nvGrpSpPr>
      <p:grpSpPr>
        <a:xfrm>
          <a:off x="0" y="0"/>
          <a:ext cx="0" cy="0"/>
          <a:chOff x="0" y="0"/>
          <a:chExt cx="0" cy="0"/>
        </a:xfrm>
      </p:grpSpPr>
      <p:sp>
        <p:nvSpPr>
          <p:cNvPr id="195" name="Google Shape;195;g9504e29505_0_0">
            <a:extLst>
              <a:ext uri="{FF2B5EF4-FFF2-40B4-BE49-F238E27FC236}">
                <a16:creationId xmlns:a16="http://schemas.microsoft.com/office/drawing/2014/main" id="{AE2855FE-3FFD-CEF9-1441-BCFC4A19184F}"/>
              </a:ext>
            </a:extLst>
          </p:cNvPr>
          <p:cNvSpPr txBox="1">
            <a:spLocks noGrp="1"/>
          </p:cNvSpPr>
          <p:nvPr>
            <p:ph type="title"/>
          </p:nvPr>
        </p:nvSpPr>
        <p:spPr>
          <a:xfrm>
            <a:off x="2895600" y="764373"/>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dirty="0"/>
              <a:t>Unit Testing Examples</a:t>
            </a:r>
            <a:br>
              <a:rPr lang="en-US" dirty="0"/>
            </a:br>
            <a:r>
              <a:rPr lang="en-US" dirty="0" err="1"/>
              <a:t>ResizingToZeroEmptiesCollection</a:t>
            </a:r>
            <a:endParaRPr dirty="0"/>
          </a:p>
        </p:txBody>
      </p:sp>
      <p:sp>
        <p:nvSpPr>
          <p:cNvPr id="196" name="Google Shape;196;g9504e29505_0_0">
            <a:extLst>
              <a:ext uri="{FF2B5EF4-FFF2-40B4-BE49-F238E27FC236}">
                <a16:creationId xmlns:a16="http://schemas.microsoft.com/office/drawing/2014/main" id="{5C99BE6B-1737-B57E-791D-7742D73E2147}"/>
              </a:ext>
            </a:extLst>
          </p:cNvPr>
          <p:cNvSpPr txBox="1">
            <a:spLocks noGrp="1"/>
          </p:cNvSpPr>
          <p:nvPr>
            <p:ph type="body" idx="1"/>
          </p:nvPr>
        </p:nvSpPr>
        <p:spPr>
          <a:xfrm>
            <a:off x="685800" y="2194560"/>
            <a:ext cx="10820400" cy="40242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1800"/>
              <a:buNone/>
            </a:pPr>
            <a:r>
              <a:rPr lang="en-US" dirty="0"/>
              <a:t> </a:t>
            </a:r>
          </a:p>
        </p:txBody>
      </p:sp>
      <p:pic>
        <p:nvPicPr>
          <p:cNvPr id="197" name="Google Shape;197;g9504e29505_0_0" descr="Green Pace logo">
            <a:extLst>
              <a:ext uri="{FF2B5EF4-FFF2-40B4-BE49-F238E27FC236}">
                <a16:creationId xmlns:a16="http://schemas.microsoft.com/office/drawing/2014/main" id="{F0E1C21E-8588-19D3-BCA1-BB9A9E4283AD}"/>
              </a:ext>
            </a:extLst>
          </p:cNvPr>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Picture 2">
            <a:extLst>
              <a:ext uri="{FF2B5EF4-FFF2-40B4-BE49-F238E27FC236}">
                <a16:creationId xmlns:a16="http://schemas.microsoft.com/office/drawing/2014/main" id="{998569FC-C45B-D3C3-8886-AECF4CC10DD7}"/>
              </a:ext>
            </a:extLst>
          </p:cNvPr>
          <p:cNvPicPr>
            <a:picLocks noChangeAspect="1"/>
          </p:cNvPicPr>
          <p:nvPr/>
        </p:nvPicPr>
        <p:blipFill>
          <a:blip r:embed="rId7"/>
          <a:stretch>
            <a:fillRect/>
          </a:stretch>
        </p:blipFill>
        <p:spPr>
          <a:xfrm>
            <a:off x="3529010" y="5514243"/>
            <a:ext cx="5133975" cy="342900"/>
          </a:xfrm>
          <a:prstGeom prst="rect">
            <a:avLst/>
          </a:prstGeom>
        </p:spPr>
      </p:pic>
      <p:pic>
        <p:nvPicPr>
          <p:cNvPr id="5" name="Picture 4">
            <a:extLst>
              <a:ext uri="{FF2B5EF4-FFF2-40B4-BE49-F238E27FC236}">
                <a16:creationId xmlns:a16="http://schemas.microsoft.com/office/drawing/2014/main" id="{BFB8C0EB-2850-FB5A-12D5-06DB86BF3650}"/>
              </a:ext>
            </a:extLst>
          </p:cNvPr>
          <p:cNvPicPr>
            <a:picLocks noChangeAspect="1"/>
          </p:cNvPicPr>
          <p:nvPr/>
        </p:nvPicPr>
        <p:blipFill>
          <a:blip r:embed="rId8"/>
          <a:stretch>
            <a:fillRect/>
          </a:stretch>
        </p:blipFill>
        <p:spPr>
          <a:xfrm>
            <a:off x="2747961" y="2209401"/>
            <a:ext cx="6696075" cy="2943225"/>
          </a:xfrm>
          <a:prstGeom prst="rect">
            <a:avLst/>
          </a:prstGeom>
        </p:spPr>
      </p:pic>
      <p:pic>
        <p:nvPicPr>
          <p:cNvPr id="17" name="Audio 16">
            <a:hlinkClick r:id="" action="ppaction://media"/>
            <a:extLst>
              <a:ext uri="{FF2B5EF4-FFF2-40B4-BE49-F238E27FC236}">
                <a16:creationId xmlns:a16="http://schemas.microsoft.com/office/drawing/2014/main" id="{B9B89892-97F6-4566-ECC5-FEEC2C1CE94D}"/>
              </a:ext>
            </a:extLst>
          </p:cNvPr>
          <p:cNvPicPr>
            <a:picLocks noChangeAspect="1"/>
          </p:cNvPicPr>
          <p:nvPr>
            <a:audioFile r:link="rId3"/>
            <p:extLst>
              <p:ext uri="{DAA4B4D4-6D71-4841-9C94-3DE7FCFB9230}">
                <p14:media xmlns:p14="http://schemas.microsoft.com/office/powerpoint/2010/main" r:embed="rId2"/>
              </p:ext>
            </p:extLst>
          </p:nvPr>
        </p:nvPicPr>
        <p:blipFill>
          <a:blip r:embed="rId9"/>
          <a:srcRect l="-118750" t="-118750" r="-118750" b="-118750"/>
          <a:stretch>
            <a:fillRect/>
          </a:stretch>
        </p:blipFill>
        <p:spPr>
          <a:xfrm>
            <a:off x="10052304" y="4718304"/>
            <a:ext cx="2057400" cy="2057400"/>
          </a:xfrm>
          <a:prstGeom prst="ellipse">
            <a:avLst/>
          </a:prstGeom>
        </p:spPr>
      </p:pic>
    </p:spTree>
    <p:custDataLst>
      <p:tags r:id="rId1"/>
    </p:custDataLst>
    <p:extLst>
      <p:ext uri="{BB962C8B-B14F-4D97-AF65-F5344CB8AC3E}">
        <p14:creationId xmlns:p14="http://schemas.microsoft.com/office/powerpoint/2010/main" val="2969632054"/>
      </p:ext>
    </p:extLst>
  </p:cSld>
  <p:clrMapOvr>
    <a:masterClrMapping/>
  </p:clrMapOvr>
  <mc:AlternateContent xmlns:mc="http://schemas.openxmlformats.org/markup-compatibility/2006">
    <mc:Choice xmlns:p14="http://schemas.microsoft.com/office/powerpoint/2010/main" Requires="p14">
      <p:transition spd="slow" p14:dur="2000" advTm="44252"/>
    </mc:Choice>
    <mc:Fallback>
      <p:transition spd="slow" advTm="4425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7"/>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4">
          <a:extLst>
            <a:ext uri="{FF2B5EF4-FFF2-40B4-BE49-F238E27FC236}">
              <a16:creationId xmlns:a16="http://schemas.microsoft.com/office/drawing/2014/main" id="{A8F4C0C9-3A45-AD98-9589-180624C57CCE}"/>
            </a:ext>
          </a:extLst>
        </p:cNvPr>
        <p:cNvGrpSpPr/>
        <p:nvPr/>
      </p:nvGrpSpPr>
      <p:grpSpPr>
        <a:xfrm>
          <a:off x="0" y="0"/>
          <a:ext cx="0" cy="0"/>
          <a:chOff x="0" y="0"/>
          <a:chExt cx="0" cy="0"/>
        </a:xfrm>
      </p:grpSpPr>
      <p:sp>
        <p:nvSpPr>
          <p:cNvPr id="195" name="Google Shape;195;g9504e29505_0_0">
            <a:extLst>
              <a:ext uri="{FF2B5EF4-FFF2-40B4-BE49-F238E27FC236}">
                <a16:creationId xmlns:a16="http://schemas.microsoft.com/office/drawing/2014/main" id="{A5C04360-0B99-BB81-4A43-D72B1BF6432D}"/>
              </a:ext>
            </a:extLst>
          </p:cNvPr>
          <p:cNvSpPr txBox="1">
            <a:spLocks noGrp="1"/>
          </p:cNvSpPr>
          <p:nvPr>
            <p:ph type="title"/>
          </p:nvPr>
        </p:nvSpPr>
        <p:spPr>
          <a:xfrm>
            <a:off x="2895600" y="764373"/>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dirty="0"/>
              <a:t>Unit Testing Examples</a:t>
            </a:r>
            <a:br>
              <a:rPr lang="en-US" dirty="0"/>
            </a:br>
            <a:r>
              <a:rPr lang="en-US" dirty="0" err="1"/>
              <a:t>CanAddToEmptyVectors</a:t>
            </a:r>
            <a:endParaRPr dirty="0"/>
          </a:p>
        </p:txBody>
      </p:sp>
      <p:sp>
        <p:nvSpPr>
          <p:cNvPr id="196" name="Google Shape;196;g9504e29505_0_0">
            <a:extLst>
              <a:ext uri="{FF2B5EF4-FFF2-40B4-BE49-F238E27FC236}">
                <a16:creationId xmlns:a16="http://schemas.microsoft.com/office/drawing/2014/main" id="{64B9B6A5-1261-C76E-B927-3C8C3D0ACFD5}"/>
              </a:ext>
            </a:extLst>
          </p:cNvPr>
          <p:cNvSpPr txBox="1">
            <a:spLocks noGrp="1"/>
          </p:cNvSpPr>
          <p:nvPr>
            <p:ph type="body" idx="1"/>
          </p:nvPr>
        </p:nvSpPr>
        <p:spPr>
          <a:xfrm>
            <a:off x="685800" y="2194560"/>
            <a:ext cx="10820400" cy="40242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1800"/>
              <a:buNone/>
            </a:pPr>
            <a:r>
              <a:rPr lang="en-US" dirty="0"/>
              <a:t> </a:t>
            </a:r>
          </a:p>
        </p:txBody>
      </p:sp>
      <p:pic>
        <p:nvPicPr>
          <p:cNvPr id="197" name="Google Shape;197;g9504e29505_0_0" descr="Green Pace logo">
            <a:extLst>
              <a:ext uri="{FF2B5EF4-FFF2-40B4-BE49-F238E27FC236}">
                <a16:creationId xmlns:a16="http://schemas.microsoft.com/office/drawing/2014/main" id="{3FF81DFA-1A5D-9627-E121-CBEE616628E1}"/>
              </a:ext>
            </a:extLst>
          </p:cNvPr>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Picture 2">
            <a:extLst>
              <a:ext uri="{FF2B5EF4-FFF2-40B4-BE49-F238E27FC236}">
                <a16:creationId xmlns:a16="http://schemas.microsoft.com/office/drawing/2014/main" id="{C137D2B6-8B4C-09F9-79AA-344E2AC9F093}"/>
              </a:ext>
            </a:extLst>
          </p:cNvPr>
          <p:cNvPicPr>
            <a:picLocks noChangeAspect="1"/>
          </p:cNvPicPr>
          <p:nvPr/>
        </p:nvPicPr>
        <p:blipFill>
          <a:blip r:embed="rId7"/>
          <a:stretch>
            <a:fillRect/>
          </a:stretch>
        </p:blipFill>
        <p:spPr>
          <a:xfrm>
            <a:off x="3914775" y="5922177"/>
            <a:ext cx="4362450" cy="342900"/>
          </a:xfrm>
          <a:prstGeom prst="rect">
            <a:avLst/>
          </a:prstGeom>
        </p:spPr>
      </p:pic>
      <p:pic>
        <p:nvPicPr>
          <p:cNvPr id="1026" name="Picture 2">
            <a:extLst>
              <a:ext uri="{FF2B5EF4-FFF2-40B4-BE49-F238E27FC236}">
                <a16:creationId xmlns:a16="http://schemas.microsoft.com/office/drawing/2014/main" id="{DCEC919A-980B-96D0-8342-BAF82482B16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324225" y="2194560"/>
            <a:ext cx="5543550" cy="3009900"/>
          </a:xfrm>
          <a:prstGeom prst="rect">
            <a:avLst/>
          </a:prstGeom>
          <a:noFill/>
          <a:extLst>
            <a:ext uri="{909E8E84-426E-40DD-AFC4-6F175D3DCCD1}">
              <a14:hiddenFill xmlns:a14="http://schemas.microsoft.com/office/drawing/2010/main">
                <a:solidFill>
                  <a:srgbClr val="FFFFFF"/>
                </a:solidFill>
              </a14:hiddenFill>
            </a:ext>
          </a:extLst>
        </p:spPr>
      </p:pic>
      <p:pic>
        <p:nvPicPr>
          <p:cNvPr id="6" name="Audio 5">
            <a:hlinkClick r:id="" action="ppaction://media"/>
            <a:extLst>
              <a:ext uri="{FF2B5EF4-FFF2-40B4-BE49-F238E27FC236}">
                <a16:creationId xmlns:a16="http://schemas.microsoft.com/office/drawing/2014/main" id="{A0177AFF-9709-814C-C69D-9E14D49BFB96}"/>
              </a:ext>
            </a:extLst>
          </p:cNvPr>
          <p:cNvPicPr>
            <a:picLocks noChangeAspect="1"/>
          </p:cNvPicPr>
          <p:nvPr>
            <a:audioFile r:link="rId3"/>
            <p:extLst>
              <p:ext uri="{DAA4B4D4-6D71-4841-9C94-3DE7FCFB9230}">
                <p14:media xmlns:p14="http://schemas.microsoft.com/office/powerpoint/2010/main" r:embed="rId2"/>
              </p:ext>
            </p:extLst>
          </p:nvPr>
        </p:nvPicPr>
        <p:blipFill>
          <a:blip r:embed="rId9"/>
          <a:srcRect l="-118750" t="-118750" r="-118750" b="-118750"/>
          <a:stretch>
            <a:fillRect/>
          </a:stretch>
        </p:blipFill>
        <p:spPr>
          <a:xfrm>
            <a:off x="10052304" y="4718304"/>
            <a:ext cx="2057400" cy="2057400"/>
          </a:xfrm>
          <a:prstGeom prst="ellipse">
            <a:avLst/>
          </a:prstGeom>
        </p:spPr>
      </p:pic>
    </p:spTree>
    <p:custDataLst>
      <p:tags r:id="rId1"/>
    </p:custDataLst>
    <p:extLst>
      <p:ext uri="{BB962C8B-B14F-4D97-AF65-F5344CB8AC3E}">
        <p14:creationId xmlns:p14="http://schemas.microsoft.com/office/powerpoint/2010/main" val="4156928842"/>
      </p:ext>
    </p:extLst>
  </p:cSld>
  <p:clrMapOvr>
    <a:masterClrMapping/>
  </p:clrMapOvr>
  <mc:AlternateContent xmlns:mc="http://schemas.openxmlformats.org/markup-compatibility/2006">
    <mc:Choice xmlns:p14="http://schemas.microsoft.com/office/powerpoint/2010/main" Requires="p14">
      <p:transition spd="slow" p14:dur="2000" advTm="22435"/>
    </mc:Choice>
    <mc:Fallback>
      <p:transition spd="slow" advTm="2243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COUNT" val="14"/>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Vapor Trail">
  <a:themeElements>
    <a:clrScheme name="Vapor Trail">
      <a:dk1>
        <a:srgbClr val="000000"/>
      </a:dk1>
      <a:lt1>
        <a:srgbClr val="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19267F6D1A260A4394C18F5AF72445EA" ma:contentTypeVersion="3" ma:contentTypeDescription="Create a new document." ma:contentTypeScope="" ma:versionID="d6a723735a0ade9a92961b83aee31dda">
  <xsd:schema xmlns:xsd="http://www.w3.org/2001/XMLSchema" xmlns:xs="http://www.w3.org/2001/XMLSchema" xmlns:p="http://schemas.microsoft.com/office/2006/metadata/properties" targetNamespace="http://schemas.microsoft.com/office/2006/metadata/properties" ma:root="true" ma:fieldsID="e345bd7673956a623930e5662e321f3a">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4"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E9B35DD-16B6-4415-A905-CDACA4FC6DBE}">
  <ds:schemaRefs>
    <ds:schemaRef ds:uri="http://schemas.openxmlformats.org/package/2006/metadata/core-properties"/>
    <ds:schemaRef ds:uri="http://www.w3.org/XML/1998/namespace"/>
    <ds:schemaRef ds:uri="http://schemas.microsoft.com/office/2006/documentManagement/types"/>
    <ds:schemaRef ds:uri="http://purl.org/dc/elements/1.1/"/>
    <ds:schemaRef ds:uri="http://purl.org/dc/dcmitype/"/>
    <ds:schemaRef ds:uri="http://schemas.microsoft.com/office/2006/metadata/properties"/>
    <ds:schemaRef ds:uri="http://schemas.microsoft.com/office/infopath/2007/PartnerControls"/>
    <ds:schemaRef ds:uri="http://purl.org/dc/terms/"/>
  </ds:schemaRefs>
</ds:datastoreItem>
</file>

<file path=customXml/itemProps2.xml><?xml version="1.0" encoding="utf-8"?>
<ds:datastoreItem xmlns:ds="http://schemas.openxmlformats.org/officeDocument/2006/customXml" ds:itemID="{3DB4D054-FC38-43E0-B24C-8E3420B75B8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F398236C-7FA9-40C9-B456-AA158A506A3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395</TotalTime>
  <Words>3083</Words>
  <Application>Microsoft Office PowerPoint</Application>
  <PresentationFormat>Widescreen</PresentationFormat>
  <Paragraphs>216</Paragraphs>
  <Slides>17</Slides>
  <Notes>17</Notes>
  <HiddenSlides>0</HiddenSlides>
  <MMClips>16</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17</vt:i4>
      </vt:variant>
    </vt:vector>
  </HeadingPairs>
  <TitlesOfParts>
    <vt:vector size="21" baseType="lpstr">
      <vt:lpstr>Arial</vt:lpstr>
      <vt:lpstr>Century Gothic</vt:lpstr>
      <vt:lpstr>Times New Roman</vt:lpstr>
      <vt:lpstr>Vapor Trail</vt:lpstr>
      <vt:lpstr>Green Pace</vt:lpstr>
      <vt:lpstr>OVERVIEW: DEFENSE IN DEPTH</vt:lpstr>
      <vt:lpstr>THREATS MATRIX</vt:lpstr>
      <vt:lpstr>10 PRINCIPLES</vt:lpstr>
      <vt:lpstr>CODING STANDARDS</vt:lpstr>
      <vt:lpstr>ENCRYPTION POLICIES</vt:lpstr>
      <vt:lpstr>TRIPLE-A POLICIES</vt:lpstr>
      <vt:lpstr>Unit Testing Examples ResizingToZeroEmptiesCollection</vt:lpstr>
      <vt:lpstr>Unit Testing Examples CanAddToEmptyVectors</vt:lpstr>
      <vt:lpstr>Unit Testing Examples OutOfRangeExceptionThrownWhenIndexOOB</vt:lpstr>
      <vt:lpstr>Unit Testing Examples AssignMoreThanMaxSizeThrowsException</vt:lpstr>
      <vt:lpstr>AUTOMATION SUMMARY</vt:lpstr>
      <vt:lpstr>TOOLS</vt:lpstr>
      <vt:lpstr>RISKS AND BENEFITS</vt:lpstr>
      <vt:lpstr>RECOMMENDATIONS</vt:lpstr>
      <vt:lpstr>CONCLUSIONS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405 Project Two Presentation Template</dc:title>
  <dc:creator>Kathy Shields</dc:creator>
  <cp:lastModifiedBy>Warner, Jonathan</cp:lastModifiedBy>
  <cp:revision>11</cp:revision>
  <dcterms:created xsi:type="dcterms:W3CDTF">2020-08-19T17:59:24Z</dcterms:created>
  <dcterms:modified xsi:type="dcterms:W3CDTF">2024-10-20T19:49:29Z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DA78308B-55B0-44AB-B406-C6A80F5E53EB</vt:lpwstr>
  </property>
  <property fmtid="{D5CDD505-2E9C-101B-9397-08002B2CF9AE}" pid="3" name="ArticulatePath">
    <vt:lpwstr>CS 405 P2 Presentation Template</vt:lpwstr>
  </property>
  <property fmtid="{D5CDD505-2E9C-101B-9397-08002B2CF9AE}" pid="4" name="ContentTypeId">
    <vt:lpwstr>0x01010019267F6D1A260A4394C18F5AF72445EA</vt:lpwstr>
  </property>
</Properties>
</file>